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notesSlides/notesSlide8.xml" ContentType="application/vnd.openxmlformats-officedocument.presentationml.notesSlide+xml"/>
  <Override PartName="/ppt/embeddings/oleObject2.bin" ContentType="application/vnd.openxmlformats-officedocument.oleObject"/>
  <Override PartName="/ppt/notesSlides/notesSlide9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0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Microsoft_Equation1.bin" ContentType="application/vnd.openxmlformats-officedocument.oleObject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Microsoft_Equation2.bin" ContentType="application/vnd.openxmlformats-officedocument.oleObject"/>
  <Override PartName="/ppt/notesSlides/notesSlide13.xml" ContentType="application/vnd.openxmlformats-officedocument.presentationml.notesSlide+xml"/>
  <Override PartName="/ppt/embeddings/Microsoft_Equation3.bin" ContentType="application/vnd.openxmlformats-officedocument.oleObject"/>
  <Override PartName="/ppt/notesSlides/notesSlide14.xml" ContentType="application/vnd.openxmlformats-officedocument.presentationml.notesSlide+xml"/>
  <Override PartName="/ppt/embeddings/Microsoft_Equation4.bin" ContentType="application/vnd.openxmlformats-officedocument.oleObject"/>
  <Override PartName="/ppt/notesSlides/notesSlide15.xml" ContentType="application/vnd.openxmlformats-officedocument.presentationml.notesSlide+xml"/>
  <Override PartName="/ppt/embeddings/Microsoft_Equation5.bin" ContentType="application/vnd.openxmlformats-officedocument.oleObject"/>
  <Override PartName="/ppt/notesSlides/notesSlide16.xml" ContentType="application/vnd.openxmlformats-officedocument.presentationml.notesSlide+xml"/>
  <Override PartName="/ppt/embeddings/Microsoft_Equation6.bin" ContentType="application/vnd.openxmlformats-officedocument.oleObject"/>
  <Override PartName="/ppt/notesSlides/notesSlide17.xml" ContentType="application/vnd.openxmlformats-officedocument.presentationml.notesSlide+xml"/>
  <Override PartName="/ppt/embeddings/Microsoft_Equation7.bin" ContentType="application/vnd.openxmlformats-officedocument.oleObject"/>
  <Override PartName="/ppt/notesSlides/notesSlide18.xml" ContentType="application/vnd.openxmlformats-officedocument.presentationml.notesSlide+xml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92"/>
  </p:notesMasterIdLst>
  <p:sldIdLst>
    <p:sldId id="259" r:id="rId2"/>
    <p:sldId id="260" r:id="rId3"/>
    <p:sldId id="261" r:id="rId4"/>
    <p:sldId id="262" r:id="rId5"/>
    <p:sldId id="329" r:id="rId6"/>
    <p:sldId id="330" r:id="rId7"/>
    <p:sldId id="332" r:id="rId8"/>
    <p:sldId id="333" r:id="rId9"/>
    <p:sldId id="334" r:id="rId10"/>
    <p:sldId id="338" r:id="rId11"/>
    <p:sldId id="339" r:id="rId12"/>
    <p:sldId id="341" r:id="rId13"/>
    <p:sldId id="342" r:id="rId14"/>
    <p:sldId id="343" r:id="rId15"/>
    <p:sldId id="347" r:id="rId16"/>
    <p:sldId id="348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314" r:id="rId32"/>
    <p:sldId id="315" r:id="rId33"/>
    <p:sldId id="316" r:id="rId34"/>
    <p:sldId id="317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7" r:id="rId43"/>
    <p:sldId id="328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  <p:sldId id="289" r:id="rId64"/>
    <p:sldId id="290" r:id="rId65"/>
    <p:sldId id="291" r:id="rId66"/>
    <p:sldId id="292" r:id="rId67"/>
    <p:sldId id="293" r:id="rId68"/>
    <p:sldId id="294" r:id="rId69"/>
    <p:sldId id="295" r:id="rId70"/>
    <p:sldId id="296" r:id="rId71"/>
    <p:sldId id="297" r:id="rId72"/>
    <p:sldId id="298" r:id="rId73"/>
    <p:sldId id="299" r:id="rId74"/>
    <p:sldId id="300" r:id="rId75"/>
    <p:sldId id="301" r:id="rId76"/>
    <p:sldId id="302" r:id="rId77"/>
    <p:sldId id="303" r:id="rId78"/>
    <p:sldId id="304" r:id="rId79"/>
    <p:sldId id="305" r:id="rId80"/>
    <p:sldId id="306" r:id="rId81"/>
    <p:sldId id="307" r:id="rId82"/>
    <p:sldId id="308" r:id="rId83"/>
    <p:sldId id="309" r:id="rId84"/>
    <p:sldId id="310" r:id="rId85"/>
    <p:sldId id="311" r:id="rId86"/>
    <p:sldId id="360" r:id="rId87"/>
    <p:sldId id="358" r:id="rId88"/>
    <p:sldId id="357" r:id="rId89"/>
    <p:sldId id="312" r:id="rId90"/>
    <p:sldId id="313" r:id="rId91"/>
  </p:sldIdLst>
  <p:sldSz cx="13004800" cy="7302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5C0E87B-D1DA-4881-B021-D3841F6DE21A}">
  <a:tblStyle styleId="{55C0E87B-D1DA-4881-B021-D3841F6DE21A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7" d="100"/>
          <a:sy n="57" d="100"/>
        </p:scale>
        <p:origin x="-96" y="-200"/>
      </p:cViewPr>
      <p:guideLst>
        <p:guide orient="horz" pos="2300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printerSettings" Target="printerSettings/printerSettings1.bin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Relationship Id="rId2" Type="http://schemas.openxmlformats.org/officeDocument/2006/relationships/image" Target="../media/image2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image" Target="../media/image26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5" Type="http://schemas.openxmlformats.org/officeDocument/2006/relationships/image" Target="../media/image31.wmf"/><Relationship Id="rId6" Type="http://schemas.openxmlformats.org/officeDocument/2006/relationships/image" Target="../media/image32.wmf"/><Relationship Id="rId7" Type="http://schemas.openxmlformats.org/officeDocument/2006/relationships/image" Target="../media/image33.wmf"/><Relationship Id="rId8" Type="http://schemas.openxmlformats.org/officeDocument/2006/relationships/image" Target="../media/image34.wmf"/><Relationship Id="rId9" Type="http://schemas.openxmlformats.org/officeDocument/2006/relationships/image" Target="../media/image35.wmf"/><Relationship Id="rId1" Type="http://schemas.openxmlformats.org/officeDocument/2006/relationships/image" Target="../media/image27.wmf"/><Relationship Id="rId2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0" marR="0" lvl="1" indent="228600" algn="l" rtl="0">
              <a:spcBef>
                <a:spcPts val="0"/>
              </a:spcBef>
              <a:defRPr/>
            </a:lvl2pPr>
            <a:lvl3pPr marL="0" marR="0" lvl="2" indent="457200" algn="l" rtl="0">
              <a:spcBef>
                <a:spcPts val="0"/>
              </a:spcBef>
              <a:defRPr/>
            </a:lvl3pPr>
            <a:lvl4pPr marL="0" marR="0" lvl="3" indent="685800" algn="l" rtl="0">
              <a:spcBef>
                <a:spcPts val="0"/>
              </a:spcBef>
              <a:defRPr/>
            </a:lvl4pPr>
            <a:lvl5pPr marL="0" marR="0" lvl="4" indent="914400" algn="l" rtl="0">
              <a:spcBef>
                <a:spcPts val="0"/>
              </a:spcBef>
              <a:defRPr/>
            </a:lvl5pPr>
            <a:lvl6pPr marL="0" marR="0" lvl="5" indent="1143000" algn="l" rtl="0">
              <a:spcBef>
                <a:spcPts val="0"/>
              </a:spcBef>
              <a:defRPr/>
            </a:lvl6pPr>
            <a:lvl7pPr marL="0" marR="0" lvl="6" indent="1371600" algn="l" rtl="0">
              <a:spcBef>
                <a:spcPts val="0"/>
              </a:spcBef>
              <a:defRPr/>
            </a:lvl7pPr>
            <a:lvl8pPr marL="0" marR="0" lvl="7" indent="1600200" algn="l" rtl="0">
              <a:spcBef>
                <a:spcPts val="0"/>
              </a:spcBef>
              <a:defRPr/>
            </a:lvl8pPr>
            <a:lvl9pPr marL="0" marR="0" lvl="8" indent="182880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197407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6238" y="685800"/>
            <a:ext cx="61055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235F862-EB9B-4918-B617-13F4FAB4281F}" type="slidenum">
              <a:rPr lang="en-US" altLang="en-US"/>
              <a:pPr eaLnBrk="1" hangingPunct="1"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8476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6238" y="685800"/>
            <a:ext cx="61055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235F862-EB9B-4918-B617-13F4FAB4281F}" type="slidenum">
              <a:rPr lang="en-US" altLang="en-US"/>
              <a:pPr eaLnBrk="1" hangingPunct="1"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7644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6238" y="685800"/>
            <a:ext cx="61055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235F862-EB9B-4918-B617-13F4FAB4281F}" type="slidenum">
              <a:rPr lang="en-US" altLang="en-US"/>
              <a:pPr eaLnBrk="1" hangingPunct="1"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968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6238" y="685800"/>
            <a:ext cx="61055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235F862-EB9B-4918-B617-13F4FAB4281F}" type="slidenum">
              <a:rPr lang="en-US" altLang="en-US"/>
              <a:pPr eaLnBrk="1" hangingPunct="1"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47720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6238" y="685800"/>
            <a:ext cx="61055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235F862-EB9B-4918-B617-13F4FAB4281F}" type="slidenum">
              <a:rPr lang="en-US" altLang="en-US"/>
              <a:pPr eaLnBrk="1" hangingPunct="1"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1074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6238" y="685800"/>
            <a:ext cx="61055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235F862-EB9B-4918-B617-13F4FAB4281F}" type="slidenum">
              <a:rPr lang="en-US" altLang="en-US"/>
              <a:pPr eaLnBrk="1" hangingPunct="1"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9763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6238" y="685800"/>
            <a:ext cx="61055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235F862-EB9B-4918-B617-13F4FAB4281F}" type="slidenum">
              <a:rPr lang="en-US" altLang="en-US"/>
              <a:pPr eaLnBrk="1" hangingPunct="1"/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1593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6238" y="685800"/>
            <a:ext cx="61055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235F862-EB9B-4918-B617-13F4FAB4281F}" type="slidenum">
              <a:rPr lang="en-US" altLang="en-US"/>
              <a:pPr eaLnBrk="1" hangingPunct="1"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004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6238" y="685800"/>
            <a:ext cx="61055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235F862-EB9B-4918-B617-13F4FAB4281F}" type="slidenum">
              <a:rPr lang="en-US" altLang="en-US"/>
              <a:pPr eaLnBrk="1" hangingPunct="1"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9621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6675" y="762000"/>
            <a:ext cx="6648450" cy="3733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TPE gives a way to specify learning tasks, what if we wanted to train a computer to recognize handwriting, what would T, P and E be?</a:t>
            </a:r>
          </a:p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pPr>
              <a:buFontTx/>
              <a:buChar char="-"/>
            </a:pPr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T: recognize and classify hand-written words within images</a:t>
            </a:r>
          </a:p>
          <a:p>
            <a:pPr>
              <a:buFontTx/>
              <a:buChar char="-"/>
            </a:pPr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P: % words correctly classified</a:t>
            </a:r>
          </a:p>
          <a:p>
            <a:pPr>
              <a:buFontTx/>
              <a:buChar char="-"/>
            </a:pPr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E: a database of handwritten words with characters labeled.</a:t>
            </a:r>
          </a:p>
          <a:p>
            <a:pPr>
              <a:buFontTx/>
              <a:buChar char="-"/>
            </a:pPr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pPr>
              <a:buFontTx/>
              <a:buChar char="-"/>
            </a:pPr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Simon’s definition of ML:  Learning denotes changes in the system that are adaptive in the sense that they enable the system to do the same task or tasks drawn from </a:t>
            </a:r>
            <a:r>
              <a:rPr lang="en-US" altLang="en-US" smtClean="0">
                <a:solidFill>
                  <a:srgbClr val="CC192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the SAME POPULATION </a:t>
            </a:r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more effectively next time”</a:t>
            </a:r>
          </a:p>
        </p:txBody>
      </p:sp>
    </p:spTree>
    <p:extLst>
      <p:ext uri="{BB962C8B-B14F-4D97-AF65-F5344CB8AC3E}">
        <p14:creationId xmlns:p14="http://schemas.microsoft.com/office/powerpoint/2010/main" val="11328076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6675" y="762000"/>
            <a:ext cx="6648450" cy="3733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91994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6675" y="762000"/>
            <a:ext cx="6648450" cy="3733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912043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4637" cy="3721100"/>
          </a:xfrm>
          <a:ln/>
        </p:spPr>
      </p:sp>
      <p:sp>
        <p:nvSpPr>
          <p:cNvPr id="32770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906463" y="4713288"/>
            <a:ext cx="4984750" cy="44672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027" tIns="47514" rIns="95027" bIns="47514"/>
          <a:lstStyle/>
          <a:p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Why do we need to learn a model per customer?</a:t>
            </a:r>
          </a:p>
        </p:txBody>
      </p:sp>
    </p:spTree>
    <p:extLst>
      <p:ext uri="{BB962C8B-B14F-4D97-AF65-F5344CB8AC3E}">
        <p14:creationId xmlns:p14="http://schemas.microsoft.com/office/powerpoint/2010/main" val="3533940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6675" y="762000"/>
            <a:ext cx="6648450" cy="3733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20795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6675" y="762000"/>
            <a:ext cx="6648450" cy="3733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6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323042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6238" y="685800"/>
            <a:ext cx="61055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235F862-EB9B-4918-B617-13F4FAB4281F}" type="slidenum">
              <a:rPr lang="en-US" altLang="en-US"/>
              <a:pPr eaLnBrk="1" hangingPunct="1"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568183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6238" y="685800"/>
            <a:ext cx="61055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235F862-EB9B-4918-B617-13F4FAB4281F}" type="slidenum">
              <a:rPr lang="en-US" altLang="en-US"/>
              <a:pPr eaLnBrk="1" hangingPunct="1"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75473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6238" y="685800"/>
            <a:ext cx="61055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235F862-EB9B-4918-B617-13F4FAB4281F}" type="slidenum">
              <a:rPr lang="en-US" altLang="en-US"/>
              <a:pPr eaLnBrk="1" hangingPunct="1"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12837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2" name="Shape 5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7" name="Shape 5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6238" y="685800"/>
            <a:ext cx="61055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235F862-EB9B-4918-B617-13F4FAB4281F}" type="slidenum">
              <a:rPr lang="en-US" altLang="en-US"/>
              <a:pPr eaLnBrk="1" hangingPunct="1"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10968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6238" y="685800"/>
            <a:ext cx="61055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235F862-EB9B-4918-B617-13F4FAB4281F}" type="slidenum">
              <a:rPr lang="en-US" altLang="en-US"/>
              <a:pPr eaLnBrk="1" hangingPunct="1"/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897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der Rev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">
    <p:bg>
      <p:bgPr>
        <a:solidFill>
          <a:srgbClr val="000000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4" name="Shape 20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05" name="Shape 205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206" name="Shape 206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4080" y="6768336"/>
            <a:ext cx="2926080" cy="388791"/>
          </a:xfrm>
          <a:prstGeom prst="rect">
            <a:avLst/>
          </a:prstGeom>
        </p:spPr>
        <p:txBody>
          <a:bodyPr lIns="97475" tIns="48738" rIns="97475" bIns="48738"/>
          <a:lstStyle/>
          <a:p>
            <a:fld id="{1DF3C806-AF09-49FA-A892-21DF5336D02E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7840" y="6768336"/>
            <a:ext cx="4389120" cy="388791"/>
          </a:xfrm>
          <a:prstGeom prst="rect">
            <a:avLst/>
          </a:prstGeom>
        </p:spPr>
        <p:txBody>
          <a:bodyPr lIns="97475" tIns="48738" rIns="97475" bIns="4873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4640" y="6768336"/>
            <a:ext cx="2926080" cy="388791"/>
          </a:xfrm>
          <a:prstGeom prst="rect">
            <a:avLst/>
          </a:prstGeom>
        </p:spPr>
        <p:txBody>
          <a:bodyPr lIns="97475" tIns="48738" rIns="97475" bIns="48738"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8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80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5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26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wmf"/><Relationship Id="rId20" Type="http://schemas.openxmlformats.org/officeDocument/2006/relationships/image" Target="../media/image34.wmf"/><Relationship Id="rId21" Type="http://schemas.openxmlformats.org/officeDocument/2006/relationships/oleObject" Target="../embeddings/Microsoft_Equation1.bin"/><Relationship Id="rId22" Type="http://schemas.openxmlformats.org/officeDocument/2006/relationships/image" Target="../media/image35.wmf"/><Relationship Id="rId10" Type="http://schemas.openxmlformats.org/officeDocument/2006/relationships/oleObject" Target="../embeddings/oleObject8.bin"/><Relationship Id="rId11" Type="http://schemas.openxmlformats.org/officeDocument/2006/relationships/image" Target="../media/image30.wmf"/><Relationship Id="rId12" Type="http://schemas.openxmlformats.org/officeDocument/2006/relationships/oleObject" Target="../embeddings/oleObject9.bin"/><Relationship Id="rId13" Type="http://schemas.openxmlformats.org/officeDocument/2006/relationships/oleObject" Target="../embeddings/oleObject10.bin"/><Relationship Id="rId14" Type="http://schemas.openxmlformats.org/officeDocument/2006/relationships/image" Target="../media/image31.wmf"/><Relationship Id="rId15" Type="http://schemas.openxmlformats.org/officeDocument/2006/relationships/oleObject" Target="../embeddings/oleObject11.bin"/><Relationship Id="rId16" Type="http://schemas.openxmlformats.org/officeDocument/2006/relationships/image" Target="../media/image32.wmf"/><Relationship Id="rId17" Type="http://schemas.openxmlformats.org/officeDocument/2006/relationships/oleObject" Target="../embeddings/oleObject12.bin"/><Relationship Id="rId18" Type="http://schemas.openxmlformats.org/officeDocument/2006/relationships/image" Target="../media/image33.wmf"/><Relationship Id="rId19" Type="http://schemas.openxmlformats.org/officeDocument/2006/relationships/oleObject" Target="../embeddings/oleObject13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32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27.w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28.wmf"/><Relationship Id="rId8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Microsoft_Equation2.bin"/><Relationship Id="rId5" Type="http://schemas.openxmlformats.org/officeDocument/2006/relationships/image" Target="../media/image36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Microsoft_Equation3.bin"/><Relationship Id="rId5" Type="http://schemas.openxmlformats.org/officeDocument/2006/relationships/image" Target="../media/image37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Microsoft_Equation4.bin"/><Relationship Id="rId5" Type="http://schemas.openxmlformats.org/officeDocument/2006/relationships/image" Target="../media/image38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Microsoft_Equation5.bin"/><Relationship Id="rId5" Type="http://schemas.openxmlformats.org/officeDocument/2006/relationships/image" Target="../media/image39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Microsoft_Equation6.bin"/><Relationship Id="rId5" Type="http://schemas.openxmlformats.org/officeDocument/2006/relationships/image" Target="../media/image40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Microsoft_Equation7.bin"/><Relationship Id="rId5" Type="http://schemas.openxmlformats.org/officeDocument/2006/relationships/image" Target="../media/image41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42.w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26.png"/><Relationship Id="rId8" Type="http://schemas.openxmlformats.org/officeDocument/2006/relationships/oleObject" Target="../embeddings/oleObject16.bin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49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eralassembly-studio/ds-curriculum/raw/master/lessons/lesson-1/assets/data-science-workflow-final.jpg" TargetMode="External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12/11/02/us/politics/paths-to-the-white-house.html?_r=0" TargetMode="External"/><Relationship Id="rId4" Type="http://schemas.openxmlformats.org/officeDocument/2006/relationships/hyperlink" Target="http://www.informationisbeautiful.net/visualizations/who-old-are-you/" TargetMode="External"/><Relationship Id="rId5" Type="http://schemas.openxmlformats.org/officeDocument/2006/relationships/hyperlink" Target="http://projects.fivethirtyeight.com/2015-nfl-predictions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1478232" y="5295998"/>
            <a:ext cx="10597468" cy="11997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lnSpc>
                <a:spcPct val="121428"/>
              </a:lnSpc>
              <a:buSzPct val="25000"/>
            </a:pPr>
            <a:r>
              <a:rPr lang="en-US" sz="2800" i="1" dirty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Dr. Nik Bear </a:t>
            </a:r>
            <a:r>
              <a:rPr lang="en-US" sz="2800" i="1" dirty="0" smtClean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Brown</a:t>
            </a:r>
          </a:p>
          <a:p>
            <a:pPr lvl="0">
              <a:lnSpc>
                <a:spcPct val="121428"/>
              </a:lnSpc>
              <a:buSzPct val="25000"/>
            </a:pPr>
            <a:r>
              <a:rPr lang="en-US" sz="2800" i="1" dirty="0">
                <a:solidFill>
                  <a:srgbClr val="EAEAEA"/>
                </a:solidFill>
                <a:latin typeface="Georgia"/>
                <a:ea typeface="Georgia"/>
                <a:cs typeface="Georgia"/>
                <a:sym typeface="Georgia"/>
              </a:rPr>
              <a:t>Northeastern University</a:t>
            </a:r>
            <a:endParaRPr lang="en-US" sz="2800" b="0" i="1" u="none" strike="noStrike" cap="none" dirty="0">
              <a:solidFill>
                <a:srgbClr val="EAEAE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635000" y="577954"/>
            <a:ext cx="11734800" cy="711200"/>
          </a:xfrm>
        </p:spPr>
        <p:txBody>
          <a:bodyPr>
            <a:normAutofit fontScale="90000"/>
          </a:bodyPr>
          <a:lstStyle/>
          <a:p>
            <a:r>
              <a:rPr lang="en-US" altLang="en-US" sz="4300" dirty="0">
                <a:solidFill>
                  <a:srgbClr val="CD0000"/>
                </a:solidFill>
              </a:rPr>
              <a:t>Independence</a:t>
            </a:r>
            <a:endParaRPr lang="en-US" altLang="en-US" sz="4300" dirty="0">
              <a:solidFill>
                <a:srgbClr val="CD0000"/>
              </a:solidFill>
            </a:endParaRPr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52851" y="1773885"/>
            <a:ext cx="11216640" cy="4633369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+mj-lt"/>
                <a:ea typeface="SimSun" panose="02010600030101010101" pitchFamily="2" charset="-122"/>
              </a:rPr>
              <a:t>Two events </a:t>
            </a:r>
            <a:r>
              <a:rPr lang="en-US" altLang="zh-CN" sz="2800" b="1" i="1" dirty="0">
                <a:latin typeface="+mj-lt"/>
                <a:ea typeface="SimSun" panose="02010600030101010101" pitchFamily="2" charset="-122"/>
              </a:rPr>
              <a:t>A and B are independent</a:t>
            </a:r>
            <a:r>
              <a:rPr lang="en-US" altLang="zh-CN" sz="2800" dirty="0">
                <a:latin typeface="+mj-lt"/>
                <a:ea typeface="SimSun" panose="02010600030101010101" pitchFamily="2" charset="-122"/>
              </a:rPr>
              <a:t> in case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+mj-lt"/>
                <a:ea typeface="SimSun" panose="02010600030101010101" pitchFamily="2" charset="-122"/>
              </a:rPr>
              <a:t>			</a:t>
            </a:r>
            <a:r>
              <a:rPr lang="en-US" altLang="zh-CN" sz="2800" dirty="0" err="1">
                <a:latin typeface="+mj-lt"/>
                <a:ea typeface="SimSun" panose="02010600030101010101" pitchFamily="2" charset="-122"/>
              </a:rPr>
              <a:t>Pr</a:t>
            </a:r>
            <a:r>
              <a:rPr lang="en-US" altLang="zh-CN" sz="2800" dirty="0">
                <a:latin typeface="+mj-lt"/>
                <a:ea typeface="SimSun" panose="02010600030101010101" pitchFamily="2" charset="-122"/>
              </a:rPr>
              <a:t>(AB) = </a:t>
            </a:r>
            <a:r>
              <a:rPr lang="en-US" altLang="zh-CN" sz="2800" dirty="0" err="1">
                <a:latin typeface="+mj-lt"/>
                <a:ea typeface="SimSun" panose="02010600030101010101" pitchFamily="2" charset="-122"/>
              </a:rPr>
              <a:t>Pr</a:t>
            </a:r>
            <a:r>
              <a:rPr lang="en-US" altLang="zh-CN" sz="2800" dirty="0">
                <a:latin typeface="+mj-lt"/>
                <a:ea typeface="SimSun" panose="02010600030101010101" pitchFamily="2" charset="-122"/>
              </a:rPr>
              <a:t>(A)</a:t>
            </a:r>
            <a:r>
              <a:rPr lang="en-US" altLang="zh-CN" sz="2800" dirty="0" err="1">
                <a:latin typeface="+mj-lt"/>
                <a:ea typeface="SimSun" panose="02010600030101010101" pitchFamily="2" charset="-122"/>
              </a:rPr>
              <a:t>Pr</a:t>
            </a:r>
            <a:r>
              <a:rPr lang="en-US" altLang="zh-CN" sz="2800" dirty="0">
                <a:latin typeface="+mj-lt"/>
                <a:ea typeface="SimSun" panose="02010600030101010101" pitchFamily="2" charset="-122"/>
              </a:rPr>
              <a:t>(B)</a:t>
            </a:r>
          </a:p>
          <a:p>
            <a:r>
              <a:rPr lang="en-US" altLang="zh-CN" sz="2800" dirty="0">
                <a:latin typeface="+mj-lt"/>
                <a:ea typeface="SimSun" panose="02010600030101010101" pitchFamily="2" charset="-122"/>
              </a:rPr>
              <a:t>A set of events {A</a:t>
            </a:r>
            <a:r>
              <a:rPr lang="en-US" altLang="zh-CN" sz="2800" baseline="-25000" dirty="0">
                <a:latin typeface="+mj-lt"/>
                <a:ea typeface="SimSun" panose="02010600030101010101" pitchFamily="2" charset="-122"/>
              </a:rPr>
              <a:t>i</a:t>
            </a:r>
            <a:r>
              <a:rPr lang="en-US" altLang="zh-CN" sz="2800" dirty="0">
                <a:latin typeface="+mj-lt"/>
                <a:ea typeface="SimSun" panose="02010600030101010101" pitchFamily="2" charset="-122"/>
              </a:rPr>
              <a:t>} is independent in case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 sz="2100" dirty="0">
              <a:ea typeface="SimSun" panose="02010600030101010101" pitchFamily="2" charset="-122"/>
              <a:sym typeface="Symbol" panose="05050102010706020507" pitchFamily="18" charset="2"/>
            </a:endParaRPr>
          </a:p>
          <a:p>
            <a:pPr lvl="1">
              <a:buFont typeface="Wingdings" panose="05000000000000000000" pitchFamily="2" charset="2"/>
              <a:buNone/>
            </a:pPr>
            <a:endParaRPr lang="zh-CN" altLang="en-US" dirty="0">
              <a:ea typeface="SimSun" panose="02010600030101010101" pitchFamily="2" charset="-122"/>
              <a:sym typeface="Symbol" panose="05050102010706020507" pitchFamily="18" charset="2"/>
            </a:endParaRPr>
          </a:p>
        </p:txBody>
      </p:sp>
      <p:graphicFrame>
        <p:nvGraphicFramePr>
          <p:cNvPr id="4" name="Object 10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49459"/>
              </p:ext>
            </p:extLst>
          </p:nvPr>
        </p:nvGraphicFramePr>
        <p:xfrm>
          <a:off x="4064000" y="4914746"/>
          <a:ext cx="4129440" cy="782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4" imgW="1206360" imgH="228600" progId="Equation.BREE4">
                  <p:embed/>
                </p:oleObj>
              </mc:Choice>
              <mc:Fallback>
                <p:oleObj name="Equation" r:id="rId4" imgW="1206360" imgH="228600" progId="Equation.BREE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0" y="4914746"/>
                        <a:ext cx="4129440" cy="7822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3529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580432" y="406400"/>
            <a:ext cx="11734800" cy="711200"/>
          </a:xfrm>
        </p:spPr>
        <p:txBody>
          <a:bodyPr>
            <a:normAutofit fontScale="90000"/>
          </a:bodyPr>
          <a:lstStyle/>
          <a:p>
            <a:r>
              <a:rPr lang="en-US" altLang="en-US" sz="4300" dirty="0">
                <a:solidFill>
                  <a:srgbClr val="CD0000"/>
                </a:solidFill>
              </a:rPr>
              <a:t>Conditional </a:t>
            </a:r>
            <a:r>
              <a:rPr lang="en-US" altLang="en-US" sz="4300" dirty="0">
                <a:solidFill>
                  <a:srgbClr val="CD0000"/>
                </a:solidFill>
              </a:rPr>
              <a:t>Probability</a:t>
            </a:r>
            <a:endParaRPr lang="en-US" altLang="en-US" sz="4300" dirty="0">
              <a:solidFill>
                <a:srgbClr val="CD0000"/>
              </a:solidFill>
            </a:endParaRPr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098592" y="1800270"/>
            <a:ext cx="11216640" cy="4633369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+mj-lt"/>
                <a:ea typeface="SimSun" panose="02010600030101010101" pitchFamily="2" charset="-122"/>
              </a:rPr>
              <a:t>If A and B are events with </a:t>
            </a:r>
            <a:r>
              <a:rPr lang="en-US" altLang="zh-CN" sz="2800" dirty="0" err="1">
                <a:latin typeface="+mj-lt"/>
                <a:ea typeface="SimSun" panose="02010600030101010101" pitchFamily="2" charset="-122"/>
              </a:rPr>
              <a:t>Pr</a:t>
            </a:r>
            <a:r>
              <a:rPr lang="en-US" altLang="zh-CN" sz="2800" dirty="0">
                <a:latin typeface="+mj-lt"/>
                <a:ea typeface="SimSun" panose="02010600030101010101" pitchFamily="2" charset="-122"/>
              </a:rPr>
              <a:t>(A) &gt; 0, the </a:t>
            </a:r>
            <a:r>
              <a:rPr lang="en-US" altLang="zh-CN" sz="2800" b="1" i="1" dirty="0">
                <a:latin typeface="+mj-lt"/>
                <a:ea typeface="SimSun" panose="02010600030101010101" pitchFamily="2" charset="-122"/>
              </a:rPr>
              <a:t>conditional probability of B given A</a:t>
            </a:r>
            <a:r>
              <a:rPr lang="en-US" altLang="zh-CN" sz="2800" dirty="0">
                <a:latin typeface="+mj-lt"/>
                <a:ea typeface="SimSun" panose="02010600030101010101" pitchFamily="2" charset="-122"/>
              </a:rPr>
              <a:t> </a:t>
            </a:r>
            <a:r>
              <a:rPr lang="en-US" altLang="zh-CN" sz="2800" dirty="0" smtClean="0">
                <a:latin typeface="+mj-lt"/>
                <a:ea typeface="SimSun" panose="02010600030101010101" pitchFamily="2" charset="-122"/>
              </a:rPr>
              <a:t>is</a:t>
            </a:r>
          </a:p>
          <a:p>
            <a:endParaRPr lang="en-US" altLang="zh-CN" dirty="0">
              <a:ea typeface="SimSun" panose="02010600030101010101" pitchFamily="2" charset="-122"/>
            </a:endParaRPr>
          </a:p>
          <a:p>
            <a:endParaRPr lang="en-US" altLang="zh-CN" dirty="0">
              <a:ea typeface="SimSun" panose="02010600030101010101" pitchFamily="2" charset="-122"/>
            </a:endParaRP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509639"/>
              </p:ext>
            </p:extLst>
          </p:nvPr>
        </p:nvGraphicFramePr>
        <p:xfrm>
          <a:off x="3523311" y="3016251"/>
          <a:ext cx="5481099" cy="1890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Equation" r:id="rId4" imgW="1028520" imgH="355320" progId="Equation.BREE4">
                  <p:embed/>
                </p:oleObj>
              </mc:Choice>
              <mc:Fallback>
                <p:oleObj name="Equation" r:id="rId4" imgW="1028520" imgH="355320" progId="Equation.BREE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3311" y="3016251"/>
                        <a:ext cx="5481099" cy="18900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810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575352" y="548806"/>
            <a:ext cx="11734800" cy="711200"/>
          </a:xfrm>
        </p:spPr>
        <p:txBody>
          <a:bodyPr>
            <a:normAutofit fontScale="90000"/>
          </a:bodyPr>
          <a:lstStyle/>
          <a:p>
            <a:r>
              <a:rPr lang="en-US" altLang="en-US" sz="4300" dirty="0">
                <a:solidFill>
                  <a:srgbClr val="CD0000"/>
                </a:solidFill>
              </a:rPr>
              <a:t>Random variables</a:t>
            </a:r>
            <a:endParaRPr lang="en-US" altLang="en-US" sz="4300" dirty="0">
              <a:solidFill>
                <a:srgbClr val="CD0000"/>
              </a:solidFill>
            </a:endParaRPr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098592" y="1800270"/>
            <a:ext cx="11216640" cy="4633369"/>
          </a:xfrm>
        </p:spPr>
        <p:txBody>
          <a:bodyPr>
            <a:normAutofit fontScale="92500" lnSpcReduction="20000"/>
          </a:bodyPr>
          <a:lstStyle/>
          <a:p>
            <a:r>
              <a:rPr lang="es-ES" altLang="en-US" sz="2800" dirty="0" err="1">
                <a:solidFill>
                  <a:srgbClr val="000000"/>
                </a:solidFill>
                <a:latin typeface="+mj-lt"/>
              </a:rPr>
              <a:t>Random</a:t>
            </a:r>
            <a:r>
              <a:rPr lang="es-ES" altLang="en-US" sz="2800" dirty="0">
                <a:solidFill>
                  <a:srgbClr val="000000"/>
                </a:solidFill>
                <a:latin typeface="+mj-lt"/>
              </a:rPr>
              <a:t> variables </a:t>
            </a:r>
            <a:r>
              <a:rPr lang="es-ES" altLang="en-US" sz="2800" dirty="0" err="1">
                <a:solidFill>
                  <a:srgbClr val="000000"/>
                </a:solidFill>
                <a:latin typeface="+mj-lt"/>
              </a:rPr>
              <a:t>assign</a:t>
            </a:r>
            <a:r>
              <a:rPr lang="es-ES" altLang="en-US" sz="2800" dirty="0">
                <a:solidFill>
                  <a:srgbClr val="000000"/>
                </a:solidFill>
                <a:latin typeface="+mj-lt"/>
              </a:rPr>
              <a:t> a real </a:t>
            </a:r>
            <a:r>
              <a:rPr lang="es-ES" altLang="en-US" sz="2800" dirty="0" err="1">
                <a:solidFill>
                  <a:srgbClr val="000000"/>
                </a:solidFill>
                <a:latin typeface="+mj-lt"/>
              </a:rPr>
              <a:t>number</a:t>
            </a:r>
            <a:r>
              <a:rPr lang="es-ES" altLang="en-US" sz="2800" dirty="0">
                <a:solidFill>
                  <a:srgbClr val="000000"/>
                </a:solidFill>
                <a:latin typeface="+mj-lt"/>
              </a:rPr>
              <a:t> to </a:t>
            </a:r>
            <a:r>
              <a:rPr lang="es-ES" altLang="en-US" sz="2800" dirty="0" err="1">
                <a:solidFill>
                  <a:srgbClr val="000000"/>
                </a:solidFill>
                <a:latin typeface="+mj-lt"/>
              </a:rPr>
              <a:t>each</a:t>
            </a:r>
            <a:endParaRPr lang="es-ES" altLang="en-US" sz="2800" dirty="0">
              <a:solidFill>
                <a:srgbClr val="000000"/>
              </a:solidFill>
              <a:latin typeface="+mj-lt"/>
            </a:endParaRPr>
          </a:p>
          <a:p>
            <a:r>
              <a:rPr lang="es-ES" altLang="en-US" sz="2800" dirty="0" err="1">
                <a:solidFill>
                  <a:srgbClr val="000000"/>
                </a:solidFill>
                <a:latin typeface="+mj-lt"/>
              </a:rPr>
              <a:t>outcome</a:t>
            </a:r>
            <a:r>
              <a:rPr lang="es-ES" altLang="en-US" sz="2800" dirty="0" smtClean="0">
                <a:solidFill>
                  <a:srgbClr val="000000"/>
                </a:solidFill>
                <a:latin typeface="+mj-lt"/>
              </a:rPr>
              <a:t>:</a:t>
            </a:r>
          </a:p>
          <a:p>
            <a:endParaRPr lang="es-ES" altLang="en-US" sz="2800" dirty="0">
              <a:solidFill>
                <a:srgbClr val="000000"/>
              </a:solidFill>
              <a:latin typeface="+mj-lt"/>
            </a:endParaRPr>
          </a:p>
          <a:p>
            <a:endParaRPr lang="es-ES" altLang="en-US" sz="2800" dirty="0" smtClean="0">
              <a:solidFill>
                <a:srgbClr val="000000"/>
              </a:solidFill>
              <a:latin typeface="+mj-lt"/>
            </a:endParaRPr>
          </a:p>
          <a:p>
            <a:endParaRPr lang="es-ES" altLang="en-US" sz="2800" dirty="0">
              <a:solidFill>
                <a:srgbClr val="000000"/>
              </a:solidFill>
              <a:latin typeface="+mj-lt"/>
            </a:endParaRPr>
          </a:p>
          <a:p>
            <a:r>
              <a:rPr lang="es-ES" altLang="en-US" sz="2800" dirty="0" err="1">
                <a:solidFill>
                  <a:srgbClr val="000000"/>
                </a:solidFill>
                <a:latin typeface="+mj-lt"/>
              </a:rPr>
              <a:t>Random</a:t>
            </a:r>
            <a:r>
              <a:rPr lang="es-ES" altLang="en-US" sz="2800" dirty="0">
                <a:solidFill>
                  <a:srgbClr val="000000"/>
                </a:solidFill>
                <a:latin typeface="+mj-lt"/>
              </a:rPr>
              <a:t> variables can be:</a:t>
            </a:r>
          </a:p>
          <a:p>
            <a:endParaRPr lang="es-ES" altLang="en-US" sz="2800" dirty="0">
              <a:solidFill>
                <a:srgbClr val="000000"/>
              </a:solidFill>
              <a:latin typeface="+mj-lt"/>
            </a:endParaRPr>
          </a:p>
          <a:p>
            <a:pPr marL="974750" lvl="2" indent="0">
              <a:buNone/>
            </a:pPr>
            <a:r>
              <a:rPr lang="es-ES" altLang="en-US" sz="2800" dirty="0">
                <a:latin typeface="+mj-lt"/>
              </a:rPr>
              <a:t>   </a:t>
            </a:r>
            <a:r>
              <a:rPr lang="es-ES" altLang="en-US" sz="2800" dirty="0" err="1">
                <a:latin typeface="+mj-lt"/>
              </a:rPr>
              <a:t>Discrete</a:t>
            </a:r>
            <a:r>
              <a:rPr lang="es-ES" altLang="en-US" sz="2800" dirty="0">
                <a:latin typeface="+mj-lt"/>
              </a:rPr>
              <a:t>: </a:t>
            </a:r>
            <a:r>
              <a:rPr lang="es-ES" altLang="en-US" sz="2800" dirty="0" err="1">
                <a:latin typeface="+mj-lt"/>
              </a:rPr>
              <a:t>if</a:t>
            </a:r>
            <a:r>
              <a:rPr lang="es-ES" altLang="en-US" sz="2800" dirty="0">
                <a:latin typeface="+mj-lt"/>
              </a:rPr>
              <a:t> </a:t>
            </a:r>
            <a:r>
              <a:rPr lang="es-ES" altLang="en-US" sz="2800" dirty="0" err="1">
                <a:latin typeface="+mj-lt"/>
              </a:rPr>
              <a:t>it</a:t>
            </a:r>
            <a:r>
              <a:rPr lang="es-ES" altLang="en-US" sz="2800" dirty="0">
                <a:latin typeface="+mj-lt"/>
              </a:rPr>
              <a:t> </a:t>
            </a:r>
            <a:r>
              <a:rPr lang="es-ES" altLang="en-US" sz="2800" dirty="0" err="1">
                <a:latin typeface="+mj-lt"/>
              </a:rPr>
              <a:t>takes</a:t>
            </a:r>
            <a:r>
              <a:rPr lang="es-ES" altLang="en-US" sz="2800" dirty="0">
                <a:latin typeface="+mj-lt"/>
              </a:rPr>
              <a:t> at </a:t>
            </a:r>
            <a:r>
              <a:rPr lang="es-ES" altLang="en-US" sz="2800" dirty="0" err="1">
                <a:latin typeface="+mj-lt"/>
              </a:rPr>
              <a:t>most</a:t>
            </a:r>
            <a:r>
              <a:rPr lang="es-ES" altLang="en-US" sz="2800" dirty="0">
                <a:latin typeface="+mj-lt"/>
              </a:rPr>
              <a:t> </a:t>
            </a:r>
            <a:r>
              <a:rPr lang="es-ES" altLang="en-US" sz="2800" dirty="0" err="1">
                <a:latin typeface="+mj-lt"/>
              </a:rPr>
              <a:t>countably</a:t>
            </a:r>
            <a:r>
              <a:rPr lang="es-ES" altLang="en-US" sz="2800" dirty="0">
                <a:latin typeface="+mj-lt"/>
              </a:rPr>
              <a:t> </a:t>
            </a:r>
            <a:r>
              <a:rPr lang="es-ES" altLang="en-US" sz="2800" dirty="0" err="1">
                <a:latin typeface="+mj-lt"/>
              </a:rPr>
              <a:t>many</a:t>
            </a:r>
            <a:endParaRPr lang="es-ES" altLang="en-US" sz="2800" dirty="0">
              <a:latin typeface="+mj-lt"/>
            </a:endParaRPr>
          </a:p>
          <a:p>
            <a:pPr marL="974750" lvl="2" indent="0">
              <a:buNone/>
            </a:pPr>
            <a:r>
              <a:rPr lang="es-ES" altLang="en-US" sz="2800" dirty="0">
                <a:latin typeface="+mj-lt"/>
              </a:rPr>
              <a:t>                    </a:t>
            </a:r>
            <a:r>
              <a:rPr lang="es-ES" altLang="en-US" sz="2800" dirty="0" err="1">
                <a:latin typeface="+mj-lt"/>
              </a:rPr>
              <a:t>values</a:t>
            </a:r>
            <a:r>
              <a:rPr lang="es-ES" altLang="en-US" sz="2800" dirty="0">
                <a:latin typeface="+mj-lt"/>
              </a:rPr>
              <a:t> (</a:t>
            </a:r>
            <a:r>
              <a:rPr lang="es-ES" altLang="en-US" sz="2800" dirty="0" err="1">
                <a:latin typeface="+mj-lt"/>
              </a:rPr>
              <a:t>integers</a:t>
            </a:r>
            <a:r>
              <a:rPr lang="es-ES" altLang="en-US" sz="2800" dirty="0">
                <a:latin typeface="+mj-lt"/>
              </a:rPr>
              <a:t>).</a:t>
            </a:r>
          </a:p>
          <a:p>
            <a:pPr marL="974750" lvl="2" indent="0">
              <a:buNone/>
            </a:pPr>
            <a:r>
              <a:rPr lang="es-ES" altLang="en-US" sz="2800" dirty="0">
                <a:latin typeface="+mj-lt"/>
              </a:rPr>
              <a:t>   </a:t>
            </a:r>
            <a:r>
              <a:rPr lang="es-ES" altLang="en-US" sz="2800" dirty="0" err="1">
                <a:latin typeface="+mj-lt"/>
              </a:rPr>
              <a:t>Continuous</a:t>
            </a:r>
            <a:r>
              <a:rPr lang="es-ES" altLang="en-US" sz="2800" dirty="0">
                <a:latin typeface="+mj-lt"/>
              </a:rPr>
              <a:t>: </a:t>
            </a:r>
            <a:r>
              <a:rPr lang="es-ES" altLang="en-US" sz="2800" dirty="0" err="1">
                <a:latin typeface="+mj-lt"/>
              </a:rPr>
              <a:t>if</a:t>
            </a:r>
            <a:r>
              <a:rPr lang="es-ES" altLang="en-US" sz="2800" dirty="0">
                <a:latin typeface="+mj-lt"/>
              </a:rPr>
              <a:t> </a:t>
            </a:r>
            <a:r>
              <a:rPr lang="es-ES" altLang="en-US" sz="2800" dirty="0" err="1">
                <a:latin typeface="+mj-lt"/>
              </a:rPr>
              <a:t>it</a:t>
            </a:r>
            <a:r>
              <a:rPr lang="es-ES" altLang="en-US" sz="2800" dirty="0">
                <a:latin typeface="+mj-lt"/>
              </a:rPr>
              <a:t> can </a:t>
            </a:r>
            <a:r>
              <a:rPr lang="es-ES" altLang="en-US" sz="2800" dirty="0" err="1">
                <a:latin typeface="+mj-lt"/>
              </a:rPr>
              <a:t>take</a:t>
            </a:r>
            <a:r>
              <a:rPr lang="es-ES" altLang="en-US" sz="2800" dirty="0">
                <a:latin typeface="+mj-lt"/>
              </a:rPr>
              <a:t> </a:t>
            </a:r>
            <a:r>
              <a:rPr lang="es-ES" altLang="en-US" sz="2800" dirty="0" err="1">
                <a:latin typeface="+mj-lt"/>
              </a:rPr>
              <a:t>any</a:t>
            </a:r>
            <a:r>
              <a:rPr lang="es-ES" altLang="en-US" sz="2800" dirty="0">
                <a:latin typeface="+mj-lt"/>
              </a:rPr>
              <a:t> real </a:t>
            </a:r>
            <a:r>
              <a:rPr lang="es-ES" altLang="en-US" sz="2800" dirty="0" err="1">
                <a:latin typeface="+mj-lt"/>
              </a:rPr>
              <a:t>number</a:t>
            </a:r>
            <a:r>
              <a:rPr lang="es-ES" altLang="en-US" sz="2800" dirty="0">
                <a:latin typeface="+mj-lt"/>
              </a:rPr>
              <a:t>.</a:t>
            </a:r>
          </a:p>
          <a:p>
            <a:pPr lvl="2">
              <a:buNone/>
            </a:pPr>
            <a:endParaRPr lang="es-ES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s-ES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060992" y="2622646"/>
            <a:ext cx="2275840" cy="933097"/>
            <a:chOff x="2112" y="1488"/>
            <a:chExt cx="1344" cy="552"/>
          </a:xfrm>
        </p:grpSpPr>
        <p:graphicFrame>
          <p:nvGraphicFramePr>
            <p:cNvPr id="5" name="Object 9"/>
            <p:cNvGraphicFramePr>
              <a:graphicFrameLocks noChangeAspect="1"/>
            </p:cNvGraphicFramePr>
            <p:nvPr/>
          </p:nvGraphicFramePr>
          <p:xfrm>
            <a:off x="2112" y="1488"/>
            <a:ext cx="1344" cy="5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5" name="Ecuación" r:id="rId4" imgW="927000" imgH="380880" progId="Equation.3">
                    <p:embed/>
                  </p:oleObj>
                </mc:Choice>
                <mc:Fallback>
                  <p:oleObj name="Ecuación" r:id="rId4" imgW="927000" imgH="380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1488"/>
                          <a:ext cx="1344" cy="5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10"/>
            <p:cNvGraphicFramePr>
              <a:graphicFrameLocks noChangeAspect="1"/>
            </p:cNvGraphicFramePr>
            <p:nvPr/>
          </p:nvGraphicFramePr>
          <p:xfrm>
            <a:off x="2928" y="1488"/>
            <a:ext cx="228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6" name="Imagen de mapa de bits" r:id="rId6" imgW="266737" imgH="257007" progId="Paint.Picture">
                    <p:embed/>
                  </p:oleObj>
                </mc:Choice>
                <mc:Fallback>
                  <p:oleObj name="Imagen de mapa de bits" r:id="rId6" imgW="266737" imgH="257007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1488"/>
                          <a:ext cx="228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1279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635000" y="598774"/>
            <a:ext cx="11734800" cy="711200"/>
          </a:xfrm>
        </p:spPr>
        <p:txBody>
          <a:bodyPr>
            <a:normAutofit fontScale="90000"/>
          </a:bodyPr>
          <a:lstStyle/>
          <a:p>
            <a:r>
              <a:rPr lang="en-US" altLang="en-US" sz="4300" dirty="0">
                <a:solidFill>
                  <a:srgbClr val="CD0000"/>
                </a:solidFill>
              </a:rPr>
              <a:t>Random variables</a:t>
            </a:r>
            <a:endParaRPr lang="en-US" altLang="en-US" sz="4300" dirty="0">
              <a:solidFill>
                <a:srgbClr val="CD0000"/>
              </a:solidFill>
            </a:endParaRPr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098592" y="1800270"/>
            <a:ext cx="11216640" cy="4633369"/>
          </a:xfrm>
        </p:spPr>
        <p:txBody>
          <a:bodyPr/>
          <a:lstStyle/>
          <a:p>
            <a:r>
              <a:rPr lang="en-US" altLang="en-US" dirty="0" smtClean="0">
                <a:latin typeface="+mj-lt"/>
                <a:cs typeface="Times New Roman" panose="02020603050405020304" pitchFamily="18" charset="0"/>
              </a:rPr>
              <a:t>Distribution </a:t>
            </a:r>
            <a:r>
              <a:rPr lang="en-US" altLang="en-US" dirty="0">
                <a:latin typeface="+mj-lt"/>
                <a:cs typeface="Times New Roman" panose="02020603050405020304" pitchFamily="18" charset="0"/>
              </a:rPr>
              <a:t>of a random variable</a:t>
            </a:r>
            <a:endParaRPr lang="en-US" altLang="en-US" dirty="0">
              <a:latin typeface="+mj-lt"/>
            </a:endParaRPr>
          </a:p>
        </p:txBody>
      </p:sp>
      <p:graphicFrame>
        <p:nvGraphicFramePr>
          <p:cNvPr id="4" name="Object 11"/>
          <p:cNvGraphicFramePr>
            <a:graphicFrameLocks noChangeAspect="1"/>
          </p:cNvGraphicFramePr>
          <p:nvPr>
            <p:extLst/>
          </p:nvPr>
        </p:nvGraphicFramePr>
        <p:xfrm>
          <a:off x="6502401" y="1800269"/>
          <a:ext cx="3898053" cy="529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7" name="Ecuación" r:id="rId4" imgW="1587240" imgH="215640" progId="Equation.3">
                  <p:embed/>
                </p:oleObj>
              </mc:Choice>
              <mc:Fallback>
                <p:oleObj name="Ecuación" r:id="rId4" imgW="15872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2401" y="1800269"/>
                        <a:ext cx="3898053" cy="5290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2219579" y="2691053"/>
            <a:ext cx="6898640" cy="4095823"/>
            <a:chOff x="806" y="1081"/>
            <a:chExt cx="4074" cy="2423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806" y="1081"/>
              <a:ext cx="3068" cy="2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95300" indent="-4953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n-US" dirty="0">
                  <a:solidFill>
                    <a:srgbClr val="000000"/>
                  </a:solidFill>
                  <a:latin typeface="+mj-lt"/>
                </a:rPr>
                <a:t>(i)                       </a:t>
              </a:r>
              <a:r>
                <a:rPr lang="es-ES" altLang="en-US" dirty="0" err="1">
                  <a:solidFill>
                    <a:srgbClr val="000000"/>
                  </a:solidFill>
                  <a:latin typeface="+mj-lt"/>
                </a:rPr>
                <a:t>when</a:t>
              </a:r>
              <a:endParaRPr lang="es-ES" altLang="en-US" dirty="0">
                <a:solidFill>
                  <a:srgbClr val="000000"/>
                </a:solidFill>
                <a:latin typeface="+mj-lt"/>
              </a:endParaRPr>
            </a:p>
            <a:p>
              <a:pPr eaLnBrk="1" hangingPunct="1"/>
              <a:endParaRPr lang="es-ES" altLang="en-US" dirty="0">
                <a:solidFill>
                  <a:srgbClr val="000000"/>
                </a:solidFill>
                <a:latin typeface="+mj-lt"/>
              </a:endParaRPr>
            </a:p>
            <a:p>
              <a:pPr eaLnBrk="1" hangingPunct="1"/>
              <a:r>
                <a:rPr lang="es-ES" altLang="en-US" dirty="0">
                  <a:solidFill>
                    <a:srgbClr val="000000"/>
                  </a:solidFill>
                  <a:latin typeface="+mj-lt"/>
                </a:rPr>
                <a:t>(ii)                      </a:t>
              </a:r>
              <a:r>
                <a:rPr lang="es-ES" altLang="en-US" dirty="0" err="1">
                  <a:solidFill>
                    <a:srgbClr val="000000"/>
                  </a:solidFill>
                  <a:latin typeface="+mj-lt"/>
                </a:rPr>
                <a:t>when</a:t>
              </a:r>
              <a:endParaRPr lang="es-ES" altLang="en-US" dirty="0">
                <a:solidFill>
                  <a:srgbClr val="000000"/>
                </a:solidFill>
                <a:latin typeface="+mj-lt"/>
              </a:endParaRPr>
            </a:p>
            <a:p>
              <a:pPr eaLnBrk="1" hangingPunct="1"/>
              <a:endParaRPr lang="es-ES" altLang="en-US" dirty="0">
                <a:solidFill>
                  <a:srgbClr val="000000"/>
                </a:solidFill>
                <a:latin typeface="+mj-lt"/>
              </a:endParaRPr>
            </a:p>
            <a:p>
              <a:pPr eaLnBrk="1" hangingPunct="1">
                <a:buFontTx/>
                <a:buAutoNum type="romanLcParenBoth" startAt="3"/>
              </a:pPr>
              <a:r>
                <a:rPr lang="es-ES" altLang="en-US" dirty="0">
                  <a:solidFill>
                    <a:srgbClr val="000000"/>
                  </a:solidFill>
                  <a:latin typeface="+mj-lt"/>
                </a:rPr>
                <a:t>              </a:t>
              </a:r>
              <a:r>
                <a:rPr lang="es-ES" altLang="en-US" dirty="0" err="1">
                  <a:solidFill>
                    <a:srgbClr val="000000"/>
                  </a:solidFill>
                  <a:latin typeface="+mj-lt"/>
                </a:rPr>
                <a:t>is</a:t>
              </a:r>
              <a:r>
                <a:rPr lang="es-ES" altLang="en-US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s-ES" altLang="en-US" dirty="0" err="1">
                  <a:solidFill>
                    <a:srgbClr val="000000"/>
                  </a:solidFill>
                  <a:latin typeface="+mj-lt"/>
                </a:rPr>
                <a:t>nondecreasing</a:t>
              </a:r>
              <a:r>
                <a:rPr lang="es-ES" altLang="en-US" dirty="0">
                  <a:solidFill>
                    <a:srgbClr val="000000"/>
                  </a:solidFill>
                  <a:latin typeface="+mj-lt"/>
                </a:rPr>
                <a:t>.</a:t>
              </a:r>
            </a:p>
            <a:p>
              <a:pPr eaLnBrk="1" hangingPunct="1">
                <a:buFontTx/>
                <a:buAutoNum type="romanLcParenBoth" startAt="3"/>
              </a:pPr>
              <a:endParaRPr lang="es-ES" altLang="en-US" dirty="0">
                <a:solidFill>
                  <a:srgbClr val="000000"/>
                </a:solidFill>
                <a:latin typeface="+mj-lt"/>
              </a:endParaRPr>
            </a:p>
            <a:p>
              <a:pPr eaLnBrk="1" hangingPunct="1"/>
              <a:endParaRPr lang="es-ES" altLang="en-US" dirty="0">
                <a:solidFill>
                  <a:srgbClr val="000000"/>
                </a:solidFill>
                <a:latin typeface="+mj-lt"/>
              </a:endParaRPr>
            </a:p>
            <a:p>
              <a:pPr eaLnBrk="1" hangingPunct="1">
                <a:buFontTx/>
                <a:buAutoNum type="romanLcParenBoth" startAt="4"/>
              </a:pPr>
              <a:r>
                <a:rPr lang="es-ES" altLang="en-US" dirty="0">
                  <a:solidFill>
                    <a:srgbClr val="000000"/>
                  </a:solidFill>
                  <a:latin typeface="+mj-lt"/>
                </a:rPr>
                <a:t>              </a:t>
              </a:r>
              <a:r>
                <a:rPr lang="es-ES" altLang="en-US" dirty="0" err="1">
                  <a:solidFill>
                    <a:srgbClr val="000000"/>
                  </a:solidFill>
                  <a:latin typeface="+mj-lt"/>
                </a:rPr>
                <a:t>is</a:t>
              </a:r>
              <a:r>
                <a:rPr lang="es-ES" altLang="en-US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s-ES" altLang="en-US" dirty="0" err="1">
                  <a:solidFill>
                    <a:srgbClr val="000000"/>
                  </a:solidFill>
                  <a:latin typeface="+mj-lt"/>
                </a:rPr>
                <a:t>right-continuous</a:t>
              </a:r>
              <a:r>
                <a:rPr lang="es-ES" altLang="en-US" dirty="0">
                  <a:solidFill>
                    <a:srgbClr val="000000"/>
                  </a:solidFill>
                  <a:latin typeface="+mj-lt"/>
                </a:rPr>
                <a:t>.</a:t>
              </a:r>
            </a:p>
            <a:p>
              <a:pPr eaLnBrk="1" hangingPunct="1"/>
              <a:r>
                <a:rPr lang="es-ES" altLang="en-US" dirty="0">
                  <a:solidFill>
                    <a:srgbClr val="000000"/>
                  </a:solidFill>
                  <a:latin typeface="+mj-lt"/>
                </a:rPr>
                <a:t>                                                  </a:t>
              </a:r>
              <a:r>
                <a:rPr lang="es-ES" altLang="en-US" dirty="0" err="1">
                  <a:solidFill>
                    <a:srgbClr val="000000"/>
                  </a:solidFill>
                  <a:latin typeface="+mj-lt"/>
                </a:rPr>
                <a:t>when</a:t>
              </a:r>
              <a:endParaRPr lang="es-ES" altLang="en-US" dirty="0">
                <a:solidFill>
                  <a:srgbClr val="000000"/>
                </a:solidFill>
                <a:latin typeface="+mj-lt"/>
              </a:endParaRPr>
            </a:p>
          </p:txBody>
        </p:sp>
        <p:graphicFrame>
          <p:nvGraphicFramePr>
            <p:cNvPr id="7" name="Object 7"/>
            <p:cNvGraphicFramePr>
              <a:graphicFrameLocks noChangeAspect="1"/>
            </p:cNvGraphicFramePr>
            <p:nvPr>
              <p:extLst/>
            </p:nvPr>
          </p:nvGraphicFramePr>
          <p:xfrm>
            <a:off x="1038" y="1100"/>
            <a:ext cx="911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58" name="Ecuación" r:id="rId6" imgW="634680" imgH="203040" progId="Equation.3">
                    <p:embed/>
                  </p:oleObj>
                </mc:Choice>
                <mc:Fallback>
                  <p:oleObj name="Ecuación" r:id="rId6" imgW="6346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8" y="1100"/>
                          <a:ext cx="911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074" y="1574"/>
            <a:ext cx="875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59" name="Ecuación" r:id="rId8" imgW="609480" imgH="203040" progId="Equation.3">
                    <p:embed/>
                  </p:oleObj>
                </mc:Choice>
                <mc:Fallback>
                  <p:oleObj name="Ecuación" r:id="rId8" imgW="6094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4" y="1574"/>
                          <a:ext cx="875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13"/>
            <p:cNvGraphicFramePr>
              <a:graphicFrameLocks noChangeAspect="1"/>
            </p:cNvGraphicFramePr>
            <p:nvPr/>
          </p:nvGraphicFramePr>
          <p:xfrm>
            <a:off x="1248" y="2016"/>
            <a:ext cx="492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0" name="Ecuación" r:id="rId10" imgW="342720" imgH="203040" progId="Equation.3">
                    <p:embed/>
                  </p:oleObj>
                </mc:Choice>
                <mc:Fallback>
                  <p:oleObj name="Ecuación" r:id="rId10" imgW="3427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2016"/>
                          <a:ext cx="492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4"/>
            <p:cNvGraphicFramePr>
              <a:graphicFrameLocks noChangeAspect="1"/>
            </p:cNvGraphicFramePr>
            <p:nvPr/>
          </p:nvGraphicFramePr>
          <p:xfrm>
            <a:off x="1248" y="2684"/>
            <a:ext cx="492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1" name="Ecuación" r:id="rId12" imgW="342720" imgH="203040" progId="Equation.3">
                    <p:embed/>
                  </p:oleObj>
                </mc:Choice>
                <mc:Fallback>
                  <p:oleObj name="Ecuación" r:id="rId12" imgW="3427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2684"/>
                          <a:ext cx="492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5"/>
            <p:cNvGraphicFramePr>
              <a:graphicFrameLocks noChangeAspect="1"/>
            </p:cNvGraphicFramePr>
            <p:nvPr/>
          </p:nvGraphicFramePr>
          <p:xfrm>
            <a:off x="3027" y="1149"/>
            <a:ext cx="765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2" name="Ecuación" r:id="rId13" imgW="533160" imgH="139680" progId="Equation.3">
                    <p:embed/>
                  </p:oleObj>
                </mc:Choice>
                <mc:Fallback>
                  <p:oleObj name="Ecuación" r:id="rId13" imgW="53316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7" y="1149"/>
                          <a:ext cx="765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6"/>
            <p:cNvGraphicFramePr>
              <a:graphicFrameLocks noChangeAspect="1"/>
            </p:cNvGraphicFramePr>
            <p:nvPr/>
          </p:nvGraphicFramePr>
          <p:xfrm>
            <a:off x="3024" y="1575"/>
            <a:ext cx="765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3" name="Ecuación" r:id="rId15" imgW="533160" imgH="152280" progId="Equation.3">
                    <p:embed/>
                  </p:oleObj>
                </mc:Choice>
                <mc:Fallback>
                  <p:oleObj name="Ecuación" r:id="rId15" imgW="53316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1575"/>
                          <a:ext cx="765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7"/>
            <p:cNvGraphicFramePr>
              <a:graphicFrameLocks noChangeAspect="1"/>
            </p:cNvGraphicFramePr>
            <p:nvPr/>
          </p:nvGraphicFramePr>
          <p:xfrm>
            <a:off x="2038" y="2330"/>
            <a:ext cx="2186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4" name="Ecuación" r:id="rId17" imgW="1523880" imgH="215640" progId="Equation.3">
                    <p:embed/>
                  </p:oleObj>
                </mc:Choice>
                <mc:Fallback>
                  <p:oleObj name="Ecuación" r:id="rId17" imgW="1523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8" y="2330"/>
                          <a:ext cx="2186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8"/>
            <p:cNvGraphicFramePr>
              <a:graphicFrameLocks noChangeAspect="1"/>
            </p:cNvGraphicFramePr>
            <p:nvPr>
              <p:extLst/>
            </p:nvPr>
          </p:nvGraphicFramePr>
          <p:xfrm>
            <a:off x="1573" y="2938"/>
            <a:ext cx="1311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5" name="Ecuación" r:id="rId19" imgW="914400" imgH="228600" progId="Equation.3">
                    <p:embed/>
                  </p:oleObj>
                </mc:Choice>
                <mc:Fallback>
                  <p:oleObj name="Ecuación" r:id="rId19" imgW="9144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3" y="2938"/>
                          <a:ext cx="1311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9"/>
            <p:cNvGraphicFramePr>
              <a:graphicFrameLocks noChangeAspect="1"/>
            </p:cNvGraphicFramePr>
            <p:nvPr/>
          </p:nvGraphicFramePr>
          <p:xfrm>
            <a:off x="4224" y="2921"/>
            <a:ext cx="656" cy="5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6" name="Equation" r:id="rId21" imgW="457200" imgH="406080" progId="Equation.3">
                    <p:embed/>
                  </p:oleObj>
                </mc:Choice>
                <mc:Fallback>
                  <p:oleObj name="Equation" r:id="rId21" imgW="457200" imgH="4060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2921"/>
                          <a:ext cx="656" cy="5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4770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635000" y="536315"/>
            <a:ext cx="11734800" cy="711200"/>
          </a:xfrm>
        </p:spPr>
        <p:txBody>
          <a:bodyPr>
            <a:normAutofit fontScale="90000"/>
          </a:bodyPr>
          <a:lstStyle/>
          <a:p>
            <a:r>
              <a:rPr lang="en-US" altLang="en-US" sz="4300" dirty="0">
                <a:solidFill>
                  <a:srgbClr val="CD0000"/>
                </a:solidFill>
              </a:rPr>
              <a:t>Random variables</a:t>
            </a:r>
            <a:endParaRPr lang="en-US" altLang="en-US" sz="4300" dirty="0">
              <a:solidFill>
                <a:srgbClr val="CD0000"/>
              </a:solidFill>
            </a:endParaRPr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153160" y="1612892"/>
            <a:ext cx="11216640" cy="4633369"/>
          </a:xfrm>
        </p:spPr>
        <p:txBody>
          <a:bodyPr>
            <a:normAutofit/>
          </a:bodyPr>
          <a:lstStyle/>
          <a:p>
            <a:r>
              <a:rPr lang="es-ES" altLang="en-US" sz="2800" dirty="0" err="1">
                <a:solidFill>
                  <a:srgbClr val="000000"/>
                </a:solidFill>
                <a:latin typeface="+mj-lt"/>
              </a:rPr>
              <a:t>For</a:t>
            </a:r>
            <a:r>
              <a:rPr lang="es-ES" altLang="en-US" sz="2800" dirty="0">
                <a:solidFill>
                  <a:srgbClr val="000000"/>
                </a:solidFill>
                <a:latin typeface="+mj-lt"/>
              </a:rPr>
              <a:t> a </a:t>
            </a:r>
            <a:r>
              <a:rPr lang="es-ES" altLang="en-US" sz="2800" dirty="0" err="1">
                <a:solidFill>
                  <a:srgbClr val="000000"/>
                </a:solidFill>
                <a:latin typeface="+mj-lt"/>
              </a:rPr>
              <a:t>random</a:t>
            </a:r>
            <a:r>
              <a:rPr lang="es-ES" altLang="en-US" sz="2800" dirty="0">
                <a:solidFill>
                  <a:srgbClr val="000000"/>
                </a:solidFill>
                <a:latin typeface="+mj-lt"/>
              </a:rPr>
              <a:t> variable, </a:t>
            </a:r>
            <a:r>
              <a:rPr lang="es-ES" altLang="en-US" sz="2800" dirty="0" err="1">
                <a:solidFill>
                  <a:srgbClr val="000000"/>
                </a:solidFill>
                <a:latin typeface="+mj-lt"/>
              </a:rPr>
              <a:t>we</a:t>
            </a:r>
            <a:r>
              <a:rPr lang="es-ES" altLang="en-US" sz="2800" dirty="0">
                <a:solidFill>
                  <a:srgbClr val="000000"/>
                </a:solidFill>
                <a:latin typeface="+mj-lt"/>
              </a:rPr>
              <a:t> define </a:t>
            </a:r>
          </a:p>
          <a:p>
            <a:r>
              <a:rPr lang="es-ES" altLang="en-US" sz="2800" dirty="0">
                <a:solidFill>
                  <a:srgbClr val="000000"/>
                </a:solidFill>
                <a:latin typeface="+mj-lt"/>
              </a:rPr>
              <a:t>	</a:t>
            </a:r>
            <a:r>
              <a:rPr lang="es-ES" altLang="en-US" sz="2800" dirty="0" err="1">
                <a:solidFill>
                  <a:srgbClr val="000000"/>
                </a:solidFill>
                <a:latin typeface="+mj-lt"/>
              </a:rPr>
              <a:t>Probability</a:t>
            </a:r>
            <a:r>
              <a:rPr lang="es-ES" altLang="en-US" sz="2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s-ES" altLang="en-US" sz="2800" dirty="0" err="1">
                <a:solidFill>
                  <a:srgbClr val="000000"/>
                </a:solidFill>
                <a:latin typeface="+mj-lt"/>
              </a:rPr>
              <a:t>function</a:t>
            </a:r>
            <a:r>
              <a:rPr lang="es-ES" altLang="en-US" sz="2800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r>
              <a:rPr lang="es-ES" altLang="en-US" sz="2800" dirty="0">
                <a:solidFill>
                  <a:srgbClr val="000000"/>
                </a:solidFill>
                <a:latin typeface="+mj-lt"/>
              </a:rPr>
              <a:t>	</a:t>
            </a:r>
            <a:r>
              <a:rPr lang="es-ES" altLang="en-US" sz="2800" dirty="0" err="1">
                <a:solidFill>
                  <a:srgbClr val="000000"/>
                </a:solidFill>
                <a:latin typeface="+mj-lt"/>
              </a:rPr>
              <a:t>Density</a:t>
            </a:r>
            <a:r>
              <a:rPr lang="es-ES" altLang="en-US" sz="2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s-ES" altLang="en-US" sz="2800" dirty="0" err="1">
                <a:solidFill>
                  <a:srgbClr val="000000"/>
                </a:solidFill>
                <a:latin typeface="+mj-lt"/>
              </a:rPr>
              <a:t>function</a:t>
            </a:r>
            <a:r>
              <a:rPr lang="es-ES" altLang="en-US" sz="2800" dirty="0">
                <a:solidFill>
                  <a:srgbClr val="000000"/>
                </a:solidFill>
                <a:latin typeface="+mj-lt"/>
              </a:rPr>
              <a:t>,</a:t>
            </a:r>
          </a:p>
          <a:p>
            <a:endParaRPr lang="es-ES" altLang="en-US" sz="2800" dirty="0">
              <a:solidFill>
                <a:srgbClr val="000000"/>
              </a:solidFill>
              <a:latin typeface="+mj-lt"/>
            </a:endParaRPr>
          </a:p>
          <a:p>
            <a:r>
              <a:rPr lang="es-ES" altLang="en-US" sz="2800" dirty="0" err="1">
                <a:solidFill>
                  <a:srgbClr val="000000"/>
                </a:solidFill>
                <a:latin typeface="+mj-lt"/>
              </a:rPr>
              <a:t>depending</a:t>
            </a:r>
            <a:r>
              <a:rPr lang="es-ES" altLang="en-US" sz="2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s-ES" altLang="en-US" sz="2800" dirty="0" err="1">
                <a:solidFill>
                  <a:srgbClr val="000000"/>
                </a:solidFill>
                <a:latin typeface="+mj-lt"/>
              </a:rPr>
              <a:t>on</a:t>
            </a:r>
            <a:r>
              <a:rPr lang="es-ES" altLang="en-US" sz="2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s-ES" altLang="en-US" sz="2800" dirty="0" err="1" smtClean="0">
                <a:solidFill>
                  <a:srgbClr val="000000"/>
                </a:solidFill>
                <a:latin typeface="+mj-lt"/>
              </a:rPr>
              <a:t>whether</a:t>
            </a:r>
            <a:r>
              <a:rPr lang="es-ES" altLang="en-US" sz="28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s-ES" altLang="en-US" sz="2800" dirty="0" err="1" smtClean="0">
                <a:solidFill>
                  <a:srgbClr val="000000"/>
                </a:solidFill>
                <a:latin typeface="+mj-lt"/>
              </a:rPr>
              <a:t>it</a:t>
            </a:r>
            <a:r>
              <a:rPr lang="es-ES" altLang="en-US" sz="28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s-ES" altLang="en-US" sz="2800" dirty="0" err="1" smtClean="0">
                <a:solidFill>
                  <a:srgbClr val="000000"/>
                </a:solidFill>
                <a:latin typeface="+mj-lt"/>
              </a:rPr>
              <a:t>is</a:t>
            </a:r>
            <a:r>
              <a:rPr lang="es-ES" altLang="en-US" sz="28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s-ES" altLang="en-US" sz="2800" dirty="0" err="1">
                <a:solidFill>
                  <a:srgbClr val="000000"/>
                </a:solidFill>
                <a:latin typeface="+mj-lt"/>
              </a:rPr>
              <a:t>discrete</a:t>
            </a:r>
            <a:r>
              <a:rPr lang="es-ES" altLang="en-US" sz="2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s-ES" altLang="en-US" sz="2800" dirty="0" err="1">
                <a:solidFill>
                  <a:srgbClr val="000000"/>
                </a:solidFill>
                <a:latin typeface="+mj-lt"/>
              </a:rPr>
              <a:t>or</a:t>
            </a:r>
            <a:r>
              <a:rPr lang="es-ES" altLang="en-US" sz="2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s-ES" altLang="en-US" sz="2800" dirty="0" err="1">
                <a:solidFill>
                  <a:srgbClr val="000000"/>
                </a:solidFill>
                <a:latin typeface="+mj-lt"/>
              </a:rPr>
              <a:t>continuous</a:t>
            </a:r>
            <a:endParaRPr lang="es-ES" altLang="en-US" sz="2800" dirty="0">
              <a:solidFill>
                <a:srgbClr val="000000"/>
              </a:solidFill>
              <a:latin typeface="+mj-lt"/>
            </a:endParaRPr>
          </a:p>
          <a:p>
            <a:pPr lvl="2">
              <a:buNone/>
            </a:pPr>
            <a:endParaRPr lang="es-ES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316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635000" y="494676"/>
            <a:ext cx="11734800" cy="711200"/>
          </a:xfrm>
        </p:spPr>
        <p:txBody>
          <a:bodyPr>
            <a:normAutofit fontScale="90000"/>
          </a:bodyPr>
          <a:lstStyle/>
          <a:p>
            <a:r>
              <a:rPr lang="en-US" altLang="en-US" sz="4300" dirty="0">
                <a:solidFill>
                  <a:srgbClr val="CD0000"/>
                </a:solidFill>
              </a:rPr>
              <a:t>Random variables</a:t>
            </a:r>
            <a:endParaRPr lang="en-US" altLang="en-US" sz="4300" dirty="0">
              <a:solidFill>
                <a:srgbClr val="CD0000"/>
              </a:solidFill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990428" y="1622778"/>
            <a:ext cx="1693846" cy="56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 marL="495300" indent="-4953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Bernoulli</a:t>
            </a:r>
          </a:p>
        </p:txBody>
      </p: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4951307" y="2109613"/>
          <a:ext cx="2526453" cy="1355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" name="Equation" r:id="rId4" imgW="1041120" imgH="558720" progId="Equation.3">
                  <p:embed/>
                </p:oleObj>
              </mc:Choice>
              <mc:Fallback>
                <p:oleObj name="Equation" r:id="rId4" imgW="104112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1307" y="2109613"/>
                        <a:ext cx="2526453" cy="13556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50"/>
          <p:cNvGrpSpPr>
            <a:grpSpLocks/>
          </p:cNvGrpSpPr>
          <p:nvPr/>
        </p:nvGrpSpPr>
        <p:grpSpPr bwMode="auto">
          <a:xfrm>
            <a:off x="4064000" y="3732391"/>
            <a:ext cx="5445760" cy="1932120"/>
            <a:chOff x="1440" y="2208"/>
            <a:chExt cx="3216" cy="1143"/>
          </a:xfrm>
        </p:grpSpPr>
        <p:sp>
          <p:nvSpPr>
            <p:cNvPr id="6" name="Line 12"/>
            <p:cNvSpPr>
              <a:spLocks noChangeShapeType="1"/>
            </p:cNvSpPr>
            <p:nvPr/>
          </p:nvSpPr>
          <p:spPr bwMode="auto">
            <a:xfrm>
              <a:off x="3072" y="3120"/>
              <a:ext cx="384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" name="Line 13"/>
            <p:cNvSpPr>
              <a:spLocks noChangeShapeType="1"/>
            </p:cNvSpPr>
            <p:nvPr/>
          </p:nvSpPr>
          <p:spPr bwMode="auto">
            <a:xfrm>
              <a:off x="3456" y="2736"/>
              <a:ext cx="480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" name="Text Box 22"/>
            <p:cNvSpPr txBox="1">
              <a:spLocks noChangeArrowheads="1"/>
            </p:cNvSpPr>
            <p:nvPr/>
          </p:nvSpPr>
          <p:spPr bwMode="auto">
            <a:xfrm>
              <a:off x="1540" y="3120"/>
              <a:ext cx="65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n-US" sz="1900">
                  <a:solidFill>
                    <a:srgbClr val="000000"/>
                  </a:solidFill>
                </a:rPr>
                <a:t>0           1</a:t>
              </a:r>
            </a:p>
          </p:txBody>
        </p:sp>
        <p:sp>
          <p:nvSpPr>
            <p:cNvPr id="9" name="Line 23"/>
            <p:cNvSpPr>
              <a:spLocks noChangeShapeType="1"/>
            </p:cNvSpPr>
            <p:nvPr/>
          </p:nvSpPr>
          <p:spPr bwMode="auto">
            <a:xfrm>
              <a:off x="1440" y="3120"/>
              <a:ext cx="86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Line 24"/>
            <p:cNvSpPr>
              <a:spLocks noChangeShapeType="1"/>
            </p:cNvSpPr>
            <p:nvPr/>
          </p:nvSpPr>
          <p:spPr bwMode="auto">
            <a:xfrm>
              <a:off x="1632" y="3072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" name="Line 26"/>
            <p:cNvSpPr>
              <a:spLocks noChangeShapeType="1"/>
            </p:cNvSpPr>
            <p:nvPr/>
          </p:nvSpPr>
          <p:spPr bwMode="auto">
            <a:xfrm>
              <a:off x="2112" y="3072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" name="Line 32"/>
            <p:cNvSpPr>
              <a:spLocks noChangeShapeType="1"/>
            </p:cNvSpPr>
            <p:nvPr/>
          </p:nvSpPr>
          <p:spPr bwMode="auto">
            <a:xfrm flipV="1">
              <a:off x="1632" y="2736"/>
              <a:ext cx="0" cy="38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" name="Line 33"/>
            <p:cNvSpPr>
              <a:spLocks noChangeShapeType="1"/>
            </p:cNvSpPr>
            <p:nvPr/>
          </p:nvSpPr>
          <p:spPr bwMode="auto">
            <a:xfrm flipV="1">
              <a:off x="2112" y="2448"/>
              <a:ext cx="0" cy="67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4"/>
            <p:cNvSpPr>
              <a:spLocks noChangeShapeType="1"/>
            </p:cNvSpPr>
            <p:nvPr/>
          </p:nvSpPr>
          <p:spPr bwMode="auto">
            <a:xfrm>
              <a:off x="1584" y="273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35"/>
            <p:cNvSpPr>
              <a:spLocks noChangeShapeType="1"/>
            </p:cNvSpPr>
            <p:nvPr/>
          </p:nvSpPr>
          <p:spPr bwMode="auto">
            <a:xfrm>
              <a:off x="2064" y="244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Text Box 36"/>
            <p:cNvSpPr txBox="1">
              <a:spLocks noChangeArrowheads="1"/>
            </p:cNvSpPr>
            <p:nvPr/>
          </p:nvSpPr>
          <p:spPr bwMode="auto">
            <a:xfrm>
              <a:off x="3364" y="3120"/>
              <a:ext cx="65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n-US" sz="1900">
                  <a:solidFill>
                    <a:srgbClr val="000000"/>
                  </a:solidFill>
                </a:rPr>
                <a:t>0           1</a:t>
              </a:r>
            </a:p>
          </p:txBody>
        </p:sp>
        <p:sp>
          <p:nvSpPr>
            <p:cNvPr id="17" name="Line 37"/>
            <p:cNvSpPr>
              <a:spLocks noChangeShapeType="1"/>
            </p:cNvSpPr>
            <p:nvPr/>
          </p:nvSpPr>
          <p:spPr bwMode="auto">
            <a:xfrm>
              <a:off x="3024" y="3120"/>
              <a:ext cx="16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" name="Line 38"/>
            <p:cNvSpPr>
              <a:spLocks noChangeShapeType="1"/>
            </p:cNvSpPr>
            <p:nvPr/>
          </p:nvSpPr>
          <p:spPr bwMode="auto">
            <a:xfrm>
              <a:off x="3456" y="3072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" name="Line 39"/>
            <p:cNvSpPr>
              <a:spLocks noChangeShapeType="1"/>
            </p:cNvSpPr>
            <p:nvPr/>
          </p:nvSpPr>
          <p:spPr bwMode="auto">
            <a:xfrm>
              <a:off x="3936" y="3072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" name="Line 41"/>
            <p:cNvSpPr>
              <a:spLocks noChangeShapeType="1"/>
            </p:cNvSpPr>
            <p:nvPr/>
          </p:nvSpPr>
          <p:spPr bwMode="auto">
            <a:xfrm flipH="1" flipV="1">
              <a:off x="3936" y="2448"/>
              <a:ext cx="624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" name="Text Box 44"/>
            <p:cNvSpPr txBox="1">
              <a:spLocks noChangeArrowheads="1"/>
            </p:cNvSpPr>
            <p:nvPr/>
          </p:nvSpPr>
          <p:spPr bwMode="auto">
            <a:xfrm>
              <a:off x="2016" y="2208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n-US" sz="1900">
                  <a:solidFill>
                    <a:srgbClr val="000000"/>
                  </a:solidFill>
                </a:rPr>
                <a:t>p</a:t>
              </a:r>
            </a:p>
          </p:txBody>
        </p:sp>
        <p:sp>
          <p:nvSpPr>
            <p:cNvPr id="22" name="Text Box 45"/>
            <p:cNvSpPr txBox="1">
              <a:spLocks noChangeArrowheads="1"/>
            </p:cNvSpPr>
            <p:nvPr/>
          </p:nvSpPr>
          <p:spPr bwMode="auto">
            <a:xfrm>
              <a:off x="1536" y="2505"/>
              <a:ext cx="3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n-US" sz="1900">
                  <a:solidFill>
                    <a:srgbClr val="000000"/>
                  </a:solidFill>
                </a:rPr>
                <a:t>1-p</a:t>
              </a:r>
            </a:p>
          </p:txBody>
        </p:sp>
        <p:sp>
          <p:nvSpPr>
            <p:cNvPr id="23" name="Text Box 46"/>
            <p:cNvSpPr txBox="1">
              <a:spLocks noChangeArrowheads="1"/>
            </p:cNvSpPr>
            <p:nvPr/>
          </p:nvSpPr>
          <p:spPr bwMode="auto">
            <a:xfrm>
              <a:off x="3532" y="2784"/>
              <a:ext cx="3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n-US" sz="1900">
                  <a:solidFill>
                    <a:srgbClr val="000000"/>
                  </a:solidFill>
                </a:rPr>
                <a:t>1-p</a:t>
              </a:r>
            </a:p>
          </p:txBody>
        </p:sp>
        <p:sp>
          <p:nvSpPr>
            <p:cNvPr id="24" name="Text Box 47"/>
            <p:cNvSpPr txBox="1">
              <a:spLocks noChangeArrowheads="1"/>
            </p:cNvSpPr>
            <p:nvPr/>
          </p:nvSpPr>
          <p:spPr bwMode="auto">
            <a:xfrm>
              <a:off x="3988" y="2448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n-US" sz="1900">
                  <a:solidFill>
                    <a:srgbClr val="000000"/>
                  </a:solidFill>
                </a:rPr>
                <a:t>p</a:t>
              </a:r>
            </a:p>
          </p:txBody>
        </p:sp>
        <p:sp>
          <p:nvSpPr>
            <p:cNvPr id="25" name="AutoShape 48"/>
            <p:cNvSpPr>
              <a:spLocks/>
            </p:cNvSpPr>
            <p:nvPr/>
          </p:nvSpPr>
          <p:spPr bwMode="auto">
            <a:xfrm>
              <a:off x="3456" y="2736"/>
              <a:ext cx="48" cy="384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" name="AutoShape 49"/>
            <p:cNvSpPr>
              <a:spLocks/>
            </p:cNvSpPr>
            <p:nvPr/>
          </p:nvSpPr>
          <p:spPr bwMode="auto">
            <a:xfrm>
              <a:off x="3936" y="2448"/>
              <a:ext cx="48" cy="288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635000" y="536314"/>
            <a:ext cx="11734800" cy="711200"/>
          </a:xfrm>
        </p:spPr>
        <p:txBody>
          <a:bodyPr>
            <a:normAutofit fontScale="90000"/>
          </a:bodyPr>
          <a:lstStyle/>
          <a:p>
            <a:r>
              <a:rPr lang="en-US" altLang="en-US" sz="4300" dirty="0">
                <a:solidFill>
                  <a:srgbClr val="CD0000"/>
                </a:solidFill>
              </a:rPr>
              <a:t>Random variables</a:t>
            </a:r>
            <a:endParaRPr lang="en-US" altLang="en-US" sz="4300" dirty="0">
              <a:solidFill>
                <a:srgbClr val="CD0000"/>
              </a:solidFill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345432" y="1418624"/>
            <a:ext cx="8323327" cy="148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 marL="495300" indent="-4953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Binomial</a:t>
            </a:r>
          </a:p>
          <a:p>
            <a:pPr eaLnBrk="1" hangingPunct="1"/>
            <a:r>
              <a:rPr lang="es-ES" altLang="en-US" sz="3000" dirty="0" err="1">
                <a:solidFill>
                  <a:srgbClr val="000000"/>
                </a:solidFill>
                <a:latin typeface="+mj-lt"/>
              </a:rPr>
              <a:t>Successes</a:t>
            </a:r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 in </a:t>
            </a:r>
            <a:r>
              <a:rPr lang="es-ES" altLang="en-US" sz="3000" i="1" dirty="0">
                <a:solidFill>
                  <a:srgbClr val="000000"/>
                </a:solidFill>
                <a:latin typeface="+mj-lt"/>
              </a:rPr>
              <a:t>n </a:t>
            </a:r>
            <a:r>
              <a:rPr lang="es-ES" altLang="en-US" sz="3000" dirty="0" err="1">
                <a:solidFill>
                  <a:srgbClr val="000000"/>
                </a:solidFill>
                <a:latin typeface="+mj-lt"/>
              </a:rPr>
              <a:t>independent</a:t>
            </a:r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 Bernoulli </a:t>
            </a:r>
            <a:r>
              <a:rPr lang="es-ES" altLang="en-US" sz="3000" dirty="0" err="1">
                <a:solidFill>
                  <a:srgbClr val="000000"/>
                </a:solidFill>
                <a:latin typeface="+mj-lt"/>
              </a:rPr>
              <a:t>trials</a:t>
            </a:r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s-ES" altLang="en-US" sz="3000" dirty="0" err="1">
                <a:solidFill>
                  <a:srgbClr val="000000"/>
                </a:solidFill>
                <a:latin typeface="+mj-lt"/>
              </a:rPr>
              <a:t>with</a:t>
            </a:r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pPr eaLnBrk="1" hangingPunct="1"/>
            <a:r>
              <a:rPr lang="es-ES" altLang="en-US" sz="3000" dirty="0" err="1">
                <a:solidFill>
                  <a:srgbClr val="000000"/>
                </a:solidFill>
                <a:latin typeface="+mj-lt"/>
              </a:rPr>
              <a:t>success</a:t>
            </a:r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s-ES" altLang="en-US" sz="3000" dirty="0" err="1">
                <a:solidFill>
                  <a:srgbClr val="000000"/>
                </a:solidFill>
                <a:latin typeface="+mj-lt"/>
              </a:rPr>
              <a:t>probability</a:t>
            </a:r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s-ES" altLang="en-US" sz="3000" i="1" dirty="0">
                <a:solidFill>
                  <a:srgbClr val="000000"/>
                </a:solidFill>
                <a:latin typeface="+mj-lt"/>
              </a:rPr>
              <a:t>p</a:t>
            </a:r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 </a:t>
            </a:r>
          </a:p>
        </p:txBody>
      </p: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3801534" y="3061305"/>
          <a:ext cx="6439746" cy="2618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" name="Equation" r:id="rId4" imgW="2654280" imgH="1079280" progId="Equation.3">
                  <p:embed/>
                </p:oleObj>
              </mc:Choice>
              <mc:Fallback>
                <p:oleObj name="Equation" r:id="rId4" imgW="2654280" imgH="1079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1534" y="3061305"/>
                        <a:ext cx="6439746" cy="26184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722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635000" y="577954"/>
            <a:ext cx="11734800" cy="711200"/>
          </a:xfrm>
        </p:spPr>
        <p:txBody>
          <a:bodyPr>
            <a:normAutofit fontScale="90000"/>
          </a:bodyPr>
          <a:lstStyle/>
          <a:p>
            <a:r>
              <a:rPr lang="en-US" altLang="en-US" sz="4300" dirty="0">
                <a:solidFill>
                  <a:srgbClr val="CD0000"/>
                </a:solidFill>
              </a:rPr>
              <a:t>Random variables</a:t>
            </a:r>
            <a:endParaRPr lang="en-US" altLang="en-US" sz="4300" dirty="0">
              <a:solidFill>
                <a:srgbClr val="CD0000"/>
              </a:solidFill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518481" y="1800270"/>
            <a:ext cx="8857954" cy="194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 marL="495300" indent="-4953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ES" altLang="en-US" sz="3000" dirty="0" err="1">
                <a:solidFill>
                  <a:srgbClr val="000000"/>
                </a:solidFill>
                <a:latin typeface="+mj-lt"/>
              </a:rPr>
              <a:t>Geometric</a:t>
            </a:r>
            <a:endParaRPr lang="es-ES" altLang="en-US" sz="3000" dirty="0">
              <a:solidFill>
                <a:srgbClr val="000000"/>
              </a:solidFill>
              <a:latin typeface="+mj-lt"/>
            </a:endParaRPr>
          </a:p>
          <a:p>
            <a:pPr eaLnBrk="1" hangingPunct="1"/>
            <a:endParaRPr lang="es-ES" altLang="en-US" sz="3000" dirty="0">
              <a:solidFill>
                <a:srgbClr val="000000"/>
              </a:solidFill>
              <a:latin typeface="+mj-lt"/>
            </a:endParaRPr>
          </a:p>
          <a:p>
            <a:pPr eaLnBrk="1" hangingPunct="1"/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Time of </a:t>
            </a:r>
            <a:r>
              <a:rPr lang="es-ES" altLang="en-US" sz="3000" dirty="0" err="1">
                <a:solidFill>
                  <a:srgbClr val="000000"/>
                </a:solidFill>
                <a:latin typeface="+mj-lt"/>
              </a:rPr>
              <a:t>first</a:t>
            </a:r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s-ES" altLang="en-US" sz="3000" dirty="0" err="1">
                <a:solidFill>
                  <a:srgbClr val="000000"/>
                </a:solidFill>
                <a:latin typeface="+mj-lt"/>
              </a:rPr>
              <a:t>success</a:t>
            </a:r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 in a </a:t>
            </a:r>
            <a:r>
              <a:rPr lang="es-ES" altLang="en-US" sz="3000" dirty="0" err="1">
                <a:solidFill>
                  <a:srgbClr val="000000"/>
                </a:solidFill>
                <a:latin typeface="+mj-lt"/>
              </a:rPr>
              <a:t>sequence</a:t>
            </a:r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 of </a:t>
            </a:r>
            <a:r>
              <a:rPr lang="es-ES" altLang="en-US" sz="3000" dirty="0" err="1">
                <a:solidFill>
                  <a:srgbClr val="000000"/>
                </a:solidFill>
                <a:latin typeface="+mj-lt"/>
              </a:rPr>
              <a:t>independent</a:t>
            </a:r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pPr eaLnBrk="1" hangingPunct="1"/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Bernoulli </a:t>
            </a:r>
            <a:r>
              <a:rPr lang="es-ES" altLang="en-US" sz="3000" dirty="0" err="1">
                <a:solidFill>
                  <a:srgbClr val="000000"/>
                </a:solidFill>
                <a:latin typeface="+mj-lt"/>
              </a:rPr>
              <a:t>trials</a:t>
            </a:r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s-ES" altLang="en-US" sz="3000" dirty="0" err="1">
                <a:solidFill>
                  <a:srgbClr val="000000"/>
                </a:solidFill>
                <a:latin typeface="+mj-lt"/>
              </a:rPr>
              <a:t>with</a:t>
            </a:r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s-ES" altLang="en-US" sz="3000" dirty="0" err="1">
                <a:solidFill>
                  <a:srgbClr val="000000"/>
                </a:solidFill>
                <a:latin typeface="+mj-lt"/>
              </a:rPr>
              <a:t>success</a:t>
            </a:r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s-ES" altLang="en-US" sz="3000" dirty="0" err="1">
                <a:solidFill>
                  <a:srgbClr val="000000"/>
                </a:solidFill>
                <a:latin typeface="+mj-lt"/>
              </a:rPr>
              <a:t>probability</a:t>
            </a:r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s-ES" altLang="en-US" sz="3000" i="1" dirty="0">
                <a:solidFill>
                  <a:srgbClr val="000000"/>
                </a:solidFill>
                <a:latin typeface="+mj-lt"/>
              </a:rPr>
              <a:t>p</a:t>
            </a:r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 </a:t>
            </a:r>
          </a:p>
        </p:txBody>
      </p:sp>
      <p:graphicFrame>
        <p:nvGraphicFramePr>
          <p:cNvPr id="4" name="Object 7"/>
          <p:cNvGraphicFramePr>
            <a:graphicFrameLocks noChangeAspect="1"/>
          </p:cNvGraphicFramePr>
          <p:nvPr>
            <p:extLst/>
          </p:nvPr>
        </p:nvGraphicFramePr>
        <p:xfrm>
          <a:off x="3348212" y="4384882"/>
          <a:ext cx="5886027" cy="985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Equation" r:id="rId4" imgW="2425680" imgH="406080" progId="Equation.3">
                  <p:embed/>
                </p:oleObj>
              </mc:Choice>
              <mc:Fallback>
                <p:oleObj name="Equation" r:id="rId4" imgW="242568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212" y="4384882"/>
                        <a:ext cx="5886027" cy="9854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2725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635000" y="557135"/>
            <a:ext cx="11734800" cy="711200"/>
          </a:xfrm>
        </p:spPr>
        <p:txBody>
          <a:bodyPr>
            <a:normAutofit fontScale="90000"/>
          </a:bodyPr>
          <a:lstStyle/>
          <a:p>
            <a:r>
              <a:rPr lang="en-US" altLang="en-US" sz="4300" dirty="0">
                <a:solidFill>
                  <a:srgbClr val="CD0000"/>
                </a:solidFill>
              </a:rPr>
              <a:t>Random variables</a:t>
            </a:r>
            <a:endParaRPr lang="en-US" altLang="en-US" sz="4300" dirty="0">
              <a:solidFill>
                <a:srgbClr val="CD0000"/>
              </a:solidFill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644332" y="1800270"/>
            <a:ext cx="7208120" cy="148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 marL="495300" indent="-4953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ES" altLang="en-US" sz="3000" dirty="0" err="1">
                <a:solidFill>
                  <a:srgbClr val="000000"/>
                </a:solidFill>
                <a:latin typeface="+mj-lt"/>
              </a:rPr>
              <a:t>Poisson</a:t>
            </a:r>
            <a:endParaRPr lang="es-ES" altLang="en-US" sz="3000" dirty="0">
              <a:solidFill>
                <a:srgbClr val="000000"/>
              </a:solidFill>
              <a:latin typeface="+mj-lt"/>
            </a:endParaRPr>
          </a:p>
          <a:p>
            <a:pPr eaLnBrk="1" hangingPunct="1"/>
            <a:endParaRPr lang="es-ES" altLang="en-US" sz="3000" dirty="0">
              <a:solidFill>
                <a:srgbClr val="000000"/>
              </a:solidFill>
              <a:latin typeface="+mj-lt"/>
            </a:endParaRPr>
          </a:p>
          <a:p>
            <a:pPr eaLnBrk="1" hangingPunct="1"/>
            <a:r>
              <a:rPr lang="es-ES" altLang="en-US" sz="3000" i="1" dirty="0">
                <a:solidFill>
                  <a:srgbClr val="000000"/>
                </a:solidFill>
                <a:latin typeface="+mj-lt"/>
              </a:rPr>
              <a:t>X</a:t>
            </a:r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s-ES" altLang="en-US" sz="3000" dirty="0" err="1">
                <a:solidFill>
                  <a:srgbClr val="000000"/>
                </a:solidFill>
                <a:latin typeface="+mj-lt"/>
              </a:rPr>
              <a:t>expresses</a:t>
            </a:r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s-ES" altLang="en-US" sz="3000" dirty="0" err="1">
                <a:solidFill>
                  <a:srgbClr val="000000"/>
                </a:solidFill>
                <a:latin typeface="+mj-lt"/>
              </a:rPr>
              <a:t>the</a:t>
            </a:r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s-ES" altLang="en-US" sz="3000" dirty="0" err="1">
                <a:solidFill>
                  <a:srgbClr val="000000"/>
                </a:solidFill>
                <a:latin typeface="+mj-lt"/>
              </a:rPr>
              <a:t>number</a:t>
            </a:r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 of “ </a:t>
            </a:r>
            <a:r>
              <a:rPr lang="es-ES" altLang="en-US" sz="3000" dirty="0" err="1">
                <a:solidFill>
                  <a:srgbClr val="000000"/>
                </a:solidFill>
                <a:latin typeface="+mj-lt"/>
              </a:rPr>
              <a:t>rare</a:t>
            </a:r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s-ES" altLang="en-US" sz="3000" dirty="0" err="1">
                <a:solidFill>
                  <a:srgbClr val="000000"/>
                </a:solidFill>
                <a:latin typeface="+mj-lt"/>
              </a:rPr>
              <a:t>events</a:t>
            </a:r>
            <a:r>
              <a:rPr lang="es-ES" altLang="en-US" sz="3000" dirty="0">
                <a:solidFill>
                  <a:srgbClr val="000000"/>
                </a:solidFill>
                <a:latin typeface="+mj-lt"/>
              </a:rPr>
              <a:t>”</a:t>
            </a:r>
          </a:p>
        </p:txBody>
      </p:sp>
      <p:graphicFrame>
        <p:nvGraphicFramePr>
          <p:cNvPr id="4" name="Object 7"/>
          <p:cNvGraphicFramePr>
            <a:graphicFrameLocks noChangeAspect="1"/>
          </p:cNvGraphicFramePr>
          <p:nvPr>
            <p:extLst/>
          </p:nvPr>
        </p:nvGraphicFramePr>
        <p:xfrm>
          <a:off x="3877187" y="3809713"/>
          <a:ext cx="5237481" cy="1539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1" name="Equation" r:id="rId4" imgW="2158920" imgH="634680" progId="Equation.3">
                  <p:embed/>
                </p:oleObj>
              </mc:Choice>
              <mc:Fallback>
                <p:oleObj name="Equation" r:id="rId4" imgW="215892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7187" y="3809713"/>
                        <a:ext cx="5237481" cy="15399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3909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635000" y="694544"/>
            <a:ext cx="11734800" cy="711200"/>
          </a:xfrm>
        </p:spPr>
        <p:txBody>
          <a:bodyPr>
            <a:normAutofit fontScale="90000"/>
          </a:bodyPr>
          <a:lstStyle/>
          <a:p>
            <a:r>
              <a:rPr lang="en-US" altLang="en-US" sz="4300" dirty="0">
                <a:solidFill>
                  <a:srgbClr val="CD0000"/>
                </a:solidFill>
              </a:rPr>
              <a:t>Random variables</a:t>
            </a:r>
            <a:endParaRPr lang="en-US" altLang="en-US" sz="4300" dirty="0">
              <a:solidFill>
                <a:srgbClr val="CD0000"/>
              </a:solidFill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1783" y="1622778"/>
            <a:ext cx="1274222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 marL="495300" indent="-4953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ES" altLang="en-US" dirty="0" err="1">
                <a:solidFill>
                  <a:srgbClr val="000000"/>
                </a:solidFill>
                <a:latin typeface="+mj-lt"/>
              </a:rPr>
              <a:t>Uniform</a:t>
            </a:r>
            <a:endParaRPr lang="es-ES" altLang="en-US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0566402" y="6572251"/>
            <a:ext cx="350742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6A8CC17-7E88-4359-A96C-16FD2FDCBCC0}" type="slidenum">
              <a:rPr lang="es-ES" altLang="en-US">
                <a:solidFill>
                  <a:srgbClr val="FFFFFF"/>
                </a:solidFill>
              </a:rPr>
              <a:pPr eaLnBrk="1" hangingPunct="1"/>
              <a:t>19</a:t>
            </a:fld>
            <a:endParaRPr lang="es-ES" altLang="en-US">
              <a:solidFill>
                <a:srgbClr val="FFFFFF"/>
              </a:solidFill>
            </a:endParaRPr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3031067" y="1622778"/>
          <a:ext cx="7057813" cy="3326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5" name="Equation" r:id="rId4" imgW="2908080" imgH="1371600" progId="Equation.3">
                  <p:embed/>
                </p:oleObj>
              </mc:Choice>
              <mc:Fallback>
                <p:oleObj name="Equation" r:id="rId4" imgW="2908080" imgH="1371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1067" y="1622778"/>
                        <a:ext cx="7057813" cy="33266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4185920" y="5126964"/>
            <a:ext cx="5405120" cy="1120730"/>
            <a:chOff x="1512" y="3033"/>
            <a:chExt cx="3192" cy="663"/>
          </a:xfrm>
        </p:grpSpPr>
        <p:sp>
          <p:nvSpPr>
            <p:cNvPr id="7" name="Text Box 11"/>
            <p:cNvSpPr txBox="1">
              <a:spLocks noChangeArrowheads="1"/>
            </p:cNvSpPr>
            <p:nvPr/>
          </p:nvSpPr>
          <p:spPr bwMode="auto">
            <a:xfrm>
              <a:off x="1804" y="3465"/>
              <a:ext cx="6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n-US" sz="1900">
                  <a:solidFill>
                    <a:srgbClr val="000000"/>
                  </a:solidFill>
                </a:rPr>
                <a:t>a           b</a:t>
              </a:r>
            </a:p>
          </p:txBody>
        </p:sp>
        <p:sp>
          <p:nvSpPr>
            <p:cNvPr id="8" name="Line 12"/>
            <p:cNvSpPr>
              <a:spLocks noChangeShapeType="1"/>
            </p:cNvSpPr>
            <p:nvPr/>
          </p:nvSpPr>
          <p:spPr bwMode="auto">
            <a:xfrm flipV="1">
              <a:off x="1560" y="3456"/>
              <a:ext cx="115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1896" y="3417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>
              <a:off x="2376" y="3417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" name="Line 15"/>
            <p:cNvSpPr>
              <a:spLocks noChangeShapeType="1"/>
            </p:cNvSpPr>
            <p:nvPr/>
          </p:nvSpPr>
          <p:spPr bwMode="auto">
            <a:xfrm flipH="1" flipV="1">
              <a:off x="1512" y="3456"/>
              <a:ext cx="384" cy="9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" name="Text Box 24"/>
            <p:cNvSpPr txBox="1">
              <a:spLocks noChangeArrowheads="1"/>
            </p:cNvSpPr>
            <p:nvPr/>
          </p:nvSpPr>
          <p:spPr bwMode="auto">
            <a:xfrm>
              <a:off x="2472" y="3216"/>
              <a:ext cx="3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n-US" sz="1900">
                  <a:solidFill>
                    <a:srgbClr val="000000"/>
                  </a:solidFill>
                </a:rPr>
                <a:t>f(x)</a:t>
              </a:r>
            </a:p>
          </p:txBody>
        </p:sp>
        <p:sp>
          <p:nvSpPr>
            <p:cNvPr id="13" name="Line 30"/>
            <p:cNvSpPr>
              <a:spLocks noChangeShapeType="1"/>
            </p:cNvSpPr>
            <p:nvPr/>
          </p:nvSpPr>
          <p:spPr bwMode="auto">
            <a:xfrm flipH="1" flipV="1">
              <a:off x="2376" y="3456"/>
              <a:ext cx="384" cy="9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1"/>
            <p:cNvSpPr>
              <a:spLocks noChangeShapeType="1"/>
            </p:cNvSpPr>
            <p:nvPr/>
          </p:nvSpPr>
          <p:spPr bwMode="auto">
            <a:xfrm flipH="1" flipV="1">
              <a:off x="1896" y="3168"/>
              <a:ext cx="480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Text Box 32"/>
            <p:cNvSpPr txBox="1">
              <a:spLocks noChangeArrowheads="1"/>
            </p:cNvSpPr>
            <p:nvPr/>
          </p:nvSpPr>
          <p:spPr bwMode="auto">
            <a:xfrm>
              <a:off x="3388" y="3465"/>
              <a:ext cx="6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n-US" sz="1900">
                  <a:solidFill>
                    <a:srgbClr val="000000"/>
                  </a:solidFill>
                </a:rPr>
                <a:t>a           b</a:t>
              </a:r>
            </a:p>
          </p:txBody>
        </p:sp>
        <p:sp>
          <p:nvSpPr>
            <p:cNvPr id="16" name="Line 33"/>
            <p:cNvSpPr>
              <a:spLocks noChangeShapeType="1"/>
            </p:cNvSpPr>
            <p:nvPr/>
          </p:nvSpPr>
          <p:spPr bwMode="auto">
            <a:xfrm flipV="1">
              <a:off x="3144" y="3456"/>
              <a:ext cx="115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" name="Line 34"/>
            <p:cNvSpPr>
              <a:spLocks noChangeShapeType="1"/>
            </p:cNvSpPr>
            <p:nvPr/>
          </p:nvSpPr>
          <p:spPr bwMode="auto">
            <a:xfrm>
              <a:off x="3480" y="3417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" name="Line 35"/>
            <p:cNvSpPr>
              <a:spLocks noChangeShapeType="1"/>
            </p:cNvSpPr>
            <p:nvPr/>
          </p:nvSpPr>
          <p:spPr bwMode="auto">
            <a:xfrm>
              <a:off x="3960" y="3417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" name="Line 36"/>
            <p:cNvSpPr>
              <a:spLocks noChangeShapeType="1"/>
            </p:cNvSpPr>
            <p:nvPr/>
          </p:nvSpPr>
          <p:spPr bwMode="auto">
            <a:xfrm flipH="1" flipV="1">
              <a:off x="3096" y="3456"/>
              <a:ext cx="384" cy="9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" name="Text Box 37"/>
            <p:cNvSpPr txBox="1">
              <a:spLocks noChangeArrowheads="1"/>
            </p:cNvSpPr>
            <p:nvPr/>
          </p:nvSpPr>
          <p:spPr bwMode="auto">
            <a:xfrm>
              <a:off x="4340" y="3033"/>
              <a:ext cx="3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n-US" sz="1900">
                  <a:solidFill>
                    <a:srgbClr val="000000"/>
                  </a:solidFill>
                </a:rPr>
                <a:t>F(x)</a:t>
              </a:r>
            </a:p>
          </p:txBody>
        </p:sp>
        <p:sp>
          <p:nvSpPr>
            <p:cNvPr id="21" name="Line 38"/>
            <p:cNvSpPr>
              <a:spLocks noChangeShapeType="1"/>
            </p:cNvSpPr>
            <p:nvPr/>
          </p:nvSpPr>
          <p:spPr bwMode="auto">
            <a:xfrm flipH="1" flipV="1">
              <a:off x="3960" y="3168"/>
              <a:ext cx="384" cy="9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" name="Line 39"/>
            <p:cNvSpPr>
              <a:spLocks noChangeShapeType="1"/>
            </p:cNvSpPr>
            <p:nvPr/>
          </p:nvSpPr>
          <p:spPr bwMode="auto">
            <a:xfrm flipH="1">
              <a:off x="3476" y="3168"/>
              <a:ext cx="484" cy="288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" name="Line 40"/>
            <p:cNvSpPr>
              <a:spLocks noChangeShapeType="1"/>
            </p:cNvSpPr>
            <p:nvPr/>
          </p:nvSpPr>
          <p:spPr bwMode="auto">
            <a:xfrm flipV="1">
              <a:off x="3956" y="316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4" name="Text Box 43"/>
          <p:cNvSpPr txBox="1">
            <a:spLocks noChangeArrowheads="1"/>
          </p:cNvSpPr>
          <p:nvPr/>
        </p:nvSpPr>
        <p:spPr bwMode="auto">
          <a:xfrm>
            <a:off x="7640320" y="6638176"/>
            <a:ext cx="2507827" cy="35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ES" altLang="en-US" sz="1700" b="1">
                <a:solidFill>
                  <a:srgbClr val="FFFFFF"/>
                </a:solidFill>
              </a:rPr>
              <a:t>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1502188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Describe the roles and components of a successful learning environment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Define data science and the data science workflow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Apply the data science workflow to meet your classmates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Setup your development environment and review python basics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>
                <a:latin typeface="Oswald"/>
                <a:ea typeface="Oswald"/>
                <a:cs typeface="Oswald"/>
                <a:sym typeface="Oswald"/>
              </a:rPr>
              <a:t>LEARNING OBJECTIVES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512958" y="557135"/>
            <a:ext cx="11734800" cy="711200"/>
          </a:xfrm>
        </p:spPr>
        <p:txBody>
          <a:bodyPr>
            <a:normAutofit fontScale="90000"/>
          </a:bodyPr>
          <a:lstStyle/>
          <a:p>
            <a:r>
              <a:rPr lang="en-US" altLang="en-US" sz="4300" dirty="0">
                <a:solidFill>
                  <a:srgbClr val="CD0000"/>
                </a:solidFill>
              </a:rPr>
              <a:t>Random variables</a:t>
            </a:r>
            <a:endParaRPr lang="en-US" altLang="en-US" sz="4300" dirty="0">
              <a:solidFill>
                <a:srgbClr val="CD0000"/>
              </a:solidFill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700436" y="1604184"/>
            <a:ext cx="1805317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 marL="495300" indent="-4953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ES" altLang="en-US" dirty="0" err="1">
                <a:solidFill>
                  <a:srgbClr val="000000"/>
                </a:solidFill>
                <a:latin typeface="+mj-lt"/>
              </a:rPr>
              <a:t>Exponential</a:t>
            </a:r>
            <a:endParaRPr lang="es-ES" altLang="en-US" dirty="0">
              <a:solidFill>
                <a:srgbClr val="000000"/>
              </a:solidFill>
              <a:latin typeface="+mj-lt"/>
            </a:endParaRPr>
          </a:p>
        </p:txBody>
      </p: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3261362" y="1894932"/>
          <a:ext cx="6595534" cy="2648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9" name="Equation" r:id="rId4" imgW="2717640" imgH="1091880" progId="Equation.3">
                  <p:embed/>
                </p:oleObj>
              </mc:Choice>
              <mc:Fallback>
                <p:oleObj name="Equation" r:id="rId4" imgW="2717640" imgH="1091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1362" y="1894932"/>
                        <a:ext cx="6595534" cy="2648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4145280" y="4787194"/>
            <a:ext cx="5364480" cy="1460500"/>
            <a:chOff x="1536" y="2832"/>
            <a:chExt cx="3168" cy="864"/>
          </a:xfrm>
        </p:grpSpPr>
        <p:sp>
          <p:nvSpPr>
            <p:cNvPr id="6" name="Text Box 9"/>
            <p:cNvSpPr txBox="1">
              <a:spLocks noChangeArrowheads="1"/>
            </p:cNvSpPr>
            <p:nvPr/>
          </p:nvSpPr>
          <p:spPr bwMode="auto">
            <a:xfrm>
              <a:off x="1804" y="3462"/>
              <a:ext cx="51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n-US" sz="1900">
                  <a:solidFill>
                    <a:srgbClr val="000000"/>
                  </a:solidFill>
                </a:rPr>
                <a:t>0       </a:t>
              </a:r>
              <a:r>
                <a:rPr lang="es-ES" altLang="en-US" sz="1900">
                  <a:solidFill>
                    <a:srgbClr val="000000"/>
                  </a:solidFill>
                  <a:sym typeface="Symbol" panose="05050102010706020507" pitchFamily="18" charset="2"/>
                </a:rPr>
                <a:t></a:t>
              </a:r>
              <a:endParaRPr lang="es-ES" altLang="en-US" sz="1900">
                <a:solidFill>
                  <a:srgbClr val="000000"/>
                </a:solidFill>
              </a:endParaRPr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V="1">
              <a:off x="1536" y="3456"/>
              <a:ext cx="115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" name="Line 12"/>
            <p:cNvSpPr>
              <a:spLocks noChangeShapeType="1"/>
            </p:cNvSpPr>
            <p:nvPr/>
          </p:nvSpPr>
          <p:spPr bwMode="auto">
            <a:xfrm>
              <a:off x="2208" y="3417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Line 13"/>
            <p:cNvSpPr>
              <a:spLocks noChangeShapeType="1"/>
            </p:cNvSpPr>
            <p:nvPr/>
          </p:nvSpPr>
          <p:spPr bwMode="auto">
            <a:xfrm flipH="1" flipV="1">
              <a:off x="1536" y="3456"/>
              <a:ext cx="432" cy="9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Text Box 14"/>
            <p:cNvSpPr txBox="1">
              <a:spLocks noChangeArrowheads="1"/>
            </p:cNvSpPr>
            <p:nvPr/>
          </p:nvSpPr>
          <p:spPr bwMode="auto">
            <a:xfrm>
              <a:off x="2472" y="3216"/>
              <a:ext cx="3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n-US" sz="1900">
                  <a:solidFill>
                    <a:srgbClr val="000000"/>
                  </a:solidFill>
                </a:rPr>
                <a:t>f(x)</a:t>
              </a:r>
            </a:p>
          </p:txBody>
        </p:sp>
        <p:sp>
          <p:nvSpPr>
            <p:cNvPr id="11" name="Text Box 17"/>
            <p:cNvSpPr txBox="1">
              <a:spLocks noChangeArrowheads="1"/>
            </p:cNvSpPr>
            <p:nvPr/>
          </p:nvSpPr>
          <p:spPr bwMode="auto">
            <a:xfrm>
              <a:off x="3412" y="2832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n-US" sz="19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 flipV="1">
              <a:off x="3144" y="3456"/>
              <a:ext cx="115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" name="Line 21"/>
            <p:cNvSpPr>
              <a:spLocks noChangeShapeType="1"/>
            </p:cNvSpPr>
            <p:nvPr/>
          </p:nvSpPr>
          <p:spPr bwMode="auto">
            <a:xfrm flipH="1" flipV="1">
              <a:off x="3168" y="3456"/>
              <a:ext cx="384" cy="9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Text Box 22"/>
            <p:cNvSpPr txBox="1">
              <a:spLocks noChangeArrowheads="1"/>
            </p:cNvSpPr>
            <p:nvPr/>
          </p:nvSpPr>
          <p:spPr bwMode="auto">
            <a:xfrm>
              <a:off x="4340" y="3033"/>
              <a:ext cx="3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n-US" sz="1900">
                  <a:solidFill>
                    <a:srgbClr val="000000"/>
                  </a:solidFill>
                </a:rPr>
                <a:t>F(x)</a:t>
              </a:r>
            </a:p>
          </p:txBody>
        </p:sp>
        <p:sp>
          <p:nvSpPr>
            <p:cNvPr id="15" name="Line 23"/>
            <p:cNvSpPr>
              <a:spLocks noChangeShapeType="1"/>
            </p:cNvSpPr>
            <p:nvPr/>
          </p:nvSpPr>
          <p:spPr bwMode="auto">
            <a:xfrm flipH="1" flipV="1">
              <a:off x="3552" y="2928"/>
              <a:ext cx="720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968" y="2832"/>
              <a:ext cx="0" cy="8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auto">
            <a:xfrm>
              <a:off x="1968" y="2928"/>
              <a:ext cx="672" cy="504"/>
            </a:xfrm>
            <a:custGeom>
              <a:avLst/>
              <a:gdLst>
                <a:gd name="T0" fmla="*/ 0 w 672"/>
                <a:gd name="T1" fmla="*/ 0 h 504"/>
                <a:gd name="T2" fmla="*/ 192 w 672"/>
                <a:gd name="T3" fmla="*/ 336 h 504"/>
                <a:gd name="T4" fmla="*/ 480 w 672"/>
                <a:gd name="T5" fmla="*/ 480 h 504"/>
                <a:gd name="T6" fmla="*/ 672 w 672"/>
                <a:gd name="T7" fmla="*/ 480 h 5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504"/>
                <a:gd name="T14" fmla="*/ 672 w 672"/>
                <a:gd name="T15" fmla="*/ 504 h 5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504">
                  <a:moveTo>
                    <a:pt x="0" y="0"/>
                  </a:moveTo>
                  <a:cubicBezTo>
                    <a:pt x="56" y="128"/>
                    <a:pt x="112" y="256"/>
                    <a:pt x="192" y="336"/>
                  </a:cubicBezTo>
                  <a:cubicBezTo>
                    <a:pt x="272" y="416"/>
                    <a:pt x="400" y="456"/>
                    <a:pt x="480" y="480"/>
                  </a:cubicBezTo>
                  <a:cubicBezTo>
                    <a:pt x="560" y="504"/>
                    <a:pt x="640" y="480"/>
                    <a:pt x="672" y="480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" name="Text Box 30"/>
            <p:cNvSpPr txBox="1">
              <a:spLocks noChangeArrowheads="1"/>
            </p:cNvSpPr>
            <p:nvPr/>
          </p:nvSpPr>
          <p:spPr bwMode="auto">
            <a:xfrm>
              <a:off x="1709" y="2832"/>
              <a:ext cx="30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n-US" sz="1900">
                  <a:solidFill>
                    <a:srgbClr val="000000"/>
                  </a:solidFill>
                </a:rPr>
                <a:t>1/</a:t>
              </a:r>
              <a:r>
                <a:rPr lang="es-ES" altLang="en-US" sz="1900">
                  <a:solidFill>
                    <a:srgbClr val="000000"/>
                  </a:solidFill>
                  <a:sym typeface="Symbol" panose="05050102010706020507" pitchFamily="18" charset="2"/>
                </a:rPr>
                <a:t></a:t>
              </a:r>
              <a:endParaRPr lang="es-ES" altLang="en-US" sz="1900">
                <a:solidFill>
                  <a:srgbClr val="000000"/>
                </a:solidFill>
              </a:endParaRPr>
            </a:p>
          </p:txBody>
        </p:sp>
        <p:sp>
          <p:nvSpPr>
            <p:cNvPr id="19" name="Line 31"/>
            <p:cNvSpPr>
              <a:spLocks noChangeShapeType="1"/>
            </p:cNvSpPr>
            <p:nvPr/>
          </p:nvSpPr>
          <p:spPr bwMode="auto">
            <a:xfrm>
              <a:off x="3552" y="2832"/>
              <a:ext cx="0" cy="8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" name="Freeform 33"/>
            <p:cNvSpPr>
              <a:spLocks/>
            </p:cNvSpPr>
            <p:nvPr/>
          </p:nvSpPr>
          <p:spPr bwMode="auto">
            <a:xfrm>
              <a:off x="3552" y="2968"/>
              <a:ext cx="744" cy="488"/>
            </a:xfrm>
            <a:custGeom>
              <a:avLst/>
              <a:gdLst>
                <a:gd name="T0" fmla="*/ 0 w 744"/>
                <a:gd name="T1" fmla="*/ 488 h 488"/>
                <a:gd name="T2" fmla="*/ 96 w 744"/>
                <a:gd name="T3" fmla="*/ 152 h 488"/>
                <a:gd name="T4" fmla="*/ 288 w 744"/>
                <a:gd name="T5" fmla="*/ 56 h 488"/>
                <a:gd name="T6" fmla="*/ 672 w 744"/>
                <a:gd name="T7" fmla="*/ 8 h 488"/>
                <a:gd name="T8" fmla="*/ 720 w 744"/>
                <a:gd name="T9" fmla="*/ 8 h 4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488"/>
                <a:gd name="T17" fmla="*/ 744 w 744"/>
                <a:gd name="T18" fmla="*/ 488 h 4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488">
                  <a:moveTo>
                    <a:pt x="0" y="488"/>
                  </a:moveTo>
                  <a:cubicBezTo>
                    <a:pt x="24" y="356"/>
                    <a:pt x="48" y="224"/>
                    <a:pt x="96" y="152"/>
                  </a:cubicBezTo>
                  <a:cubicBezTo>
                    <a:pt x="144" y="80"/>
                    <a:pt x="192" y="80"/>
                    <a:pt x="288" y="56"/>
                  </a:cubicBezTo>
                  <a:cubicBezTo>
                    <a:pt x="384" y="32"/>
                    <a:pt x="600" y="16"/>
                    <a:pt x="672" y="8"/>
                  </a:cubicBezTo>
                  <a:cubicBezTo>
                    <a:pt x="744" y="0"/>
                    <a:pt x="732" y="4"/>
                    <a:pt x="720" y="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21" name="Text Box 35"/>
          <p:cNvSpPr txBox="1">
            <a:spLocks noChangeArrowheads="1"/>
          </p:cNvSpPr>
          <p:nvPr/>
        </p:nvSpPr>
        <p:spPr bwMode="auto">
          <a:xfrm>
            <a:off x="7640320" y="6638176"/>
            <a:ext cx="2507827" cy="35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ES" altLang="en-US" sz="1700" b="1">
                <a:solidFill>
                  <a:srgbClr val="FFFFFF"/>
                </a:solidFill>
              </a:rPr>
              <a:t>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76761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635000" y="520049"/>
            <a:ext cx="11734800" cy="711200"/>
          </a:xfrm>
        </p:spPr>
        <p:txBody>
          <a:bodyPr>
            <a:normAutofit fontScale="90000"/>
          </a:bodyPr>
          <a:lstStyle/>
          <a:p>
            <a:r>
              <a:rPr lang="en-US" altLang="en-US" sz="4300" dirty="0">
                <a:solidFill>
                  <a:srgbClr val="CD0000"/>
                </a:solidFill>
              </a:rPr>
              <a:t>Random variables</a:t>
            </a:r>
            <a:endParaRPr lang="en-US" altLang="en-US" sz="4300" dirty="0">
              <a:solidFill>
                <a:srgbClr val="CD0000"/>
              </a:solidFill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606046" y="1444442"/>
            <a:ext cx="1188712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 marL="495300" indent="-4953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ES" altLang="en-US" dirty="0">
                <a:solidFill>
                  <a:srgbClr val="000000"/>
                </a:solidFill>
                <a:latin typeface="+mj-lt"/>
              </a:rPr>
              <a:t>Normal</a:t>
            </a:r>
          </a:p>
        </p:txBody>
      </p: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3495040" y="2062280"/>
          <a:ext cx="4653280" cy="3049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5" name="Ecuación" r:id="rId4" imgW="1917360" imgH="1257120" progId="Equation.3">
                  <p:embed/>
                </p:oleObj>
              </mc:Choice>
              <mc:Fallback>
                <p:oleObj name="Ecuación" r:id="rId4" imgW="1917360" imgH="1257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040" y="2062280"/>
                        <a:ext cx="4653280" cy="30494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5"/>
          <p:cNvGraphicFramePr>
            <a:graphicFrameLocks noChangeAspect="1"/>
          </p:cNvGraphicFramePr>
          <p:nvPr/>
        </p:nvGraphicFramePr>
        <p:xfrm>
          <a:off x="4064000" y="3685058"/>
          <a:ext cx="386080" cy="37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6" name="Imagen de mapa de bits" r:id="rId6" imgW="266737" imgH="257007" progId="Paint.Picture">
                  <p:embed/>
                </p:oleObj>
              </mc:Choice>
              <mc:Fallback>
                <p:oleObj name="Imagen de mapa de bits" r:id="rId6" imgW="266737" imgH="25700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0" y="3685058"/>
                        <a:ext cx="386080" cy="37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6"/>
          <p:cNvGraphicFramePr>
            <a:graphicFrameLocks noChangeAspect="1"/>
          </p:cNvGraphicFramePr>
          <p:nvPr/>
        </p:nvGraphicFramePr>
        <p:xfrm>
          <a:off x="4064000" y="4171891"/>
          <a:ext cx="386080" cy="37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7" name="Imagen de mapa de bits" r:id="rId8" imgW="266737" imgH="257007" progId="Paint.Picture">
                  <p:embed/>
                </p:oleObj>
              </mc:Choice>
              <mc:Fallback>
                <p:oleObj name="Imagen de mapa de bits" r:id="rId8" imgW="266737" imgH="25700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0" y="4171891"/>
                        <a:ext cx="386080" cy="37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5235787" y="4381500"/>
            <a:ext cx="4761653" cy="1460500"/>
            <a:chOff x="2064" y="2928"/>
            <a:chExt cx="2812" cy="864"/>
          </a:xfrm>
        </p:grpSpPr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2489" y="3504"/>
              <a:ext cx="19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n-US" sz="1900">
                  <a:solidFill>
                    <a:srgbClr val="000000"/>
                  </a:solidFill>
                  <a:sym typeface="Symbol" panose="05050102010706020507" pitchFamily="18" charset="2"/>
                </a:rPr>
                <a:t></a:t>
              </a:r>
              <a:endParaRPr lang="es-ES" altLang="en-US" sz="1900">
                <a:solidFill>
                  <a:srgbClr val="000000"/>
                </a:solidFill>
              </a:endParaRPr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 flipV="1">
              <a:off x="2064" y="3552"/>
              <a:ext cx="115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3000" y="3312"/>
              <a:ext cx="3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n-US" sz="1900">
                  <a:solidFill>
                    <a:srgbClr val="000000"/>
                  </a:solidFill>
                </a:rPr>
                <a:t>f(x)</a:t>
              </a:r>
            </a:p>
          </p:txBody>
        </p:sp>
        <p:sp>
          <p:nvSpPr>
            <p:cNvPr id="11" name="Line 15"/>
            <p:cNvSpPr>
              <a:spLocks noChangeShapeType="1"/>
            </p:cNvSpPr>
            <p:nvPr/>
          </p:nvSpPr>
          <p:spPr bwMode="auto">
            <a:xfrm flipV="1">
              <a:off x="3672" y="3552"/>
              <a:ext cx="115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4512" y="3264"/>
              <a:ext cx="3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s-ES" altLang="en-US" sz="1900">
                  <a:solidFill>
                    <a:srgbClr val="000000"/>
                  </a:solidFill>
                </a:rPr>
                <a:t>F(x)</a:t>
              </a:r>
            </a:p>
          </p:txBody>
        </p:sp>
        <p:sp>
          <p:nvSpPr>
            <p:cNvPr id="13" name="Line 19"/>
            <p:cNvSpPr>
              <a:spLocks noChangeShapeType="1"/>
            </p:cNvSpPr>
            <p:nvPr/>
          </p:nvSpPr>
          <p:spPr bwMode="auto">
            <a:xfrm>
              <a:off x="2640" y="2928"/>
              <a:ext cx="0" cy="8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22"/>
            <p:cNvSpPr>
              <a:spLocks noChangeShapeType="1"/>
            </p:cNvSpPr>
            <p:nvPr/>
          </p:nvSpPr>
          <p:spPr bwMode="auto">
            <a:xfrm>
              <a:off x="4224" y="2928"/>
              <a:ext cx="0" cy="8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Freeform 32"/>
            <p:cNvSpPr>
              <a:spLocks/>
            </p:cNvSpPr>
            <p:nvPr/>
          </p:nvSpPr>
          <p:spPr bwMode="auto">
            <a:xfrm>
              <a:off x="2064" y="3168"/>
              <a:ext cx="1152" cy="384"/>
            </a:xfrm>
            <a:custGeom>
              <a:avLst/>
              <a:gdLst>
                <a:gd name="T0" fmla="*/ 0 w 1152"/>
                <a:gd name="T1" fmla="*/ 384 h 384"/>
                <a:gd name="T2" fmla="*/ 288 w 1152"/>
                <a:gd name="T3" fmla="*/ 288 h 384"/>
                <a:gd name="T4" fmla="*/ 576 w 1152"/>
                <a:gd name="T5" fmla="*/ 0 h 384"/>
                <a:gd name="T6" fmla="*/ 864 w 1152"/>
                <a:gd name="T7" fmla="*/ 288 h 384"/>
                <a:gd name="T8" fmla="*/ 1152 w 1152"/>
                <a:gd name="T9" fmla="*/ 384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2"/>
                <a:gd name="T16" fmla="*/ 0 h 384"/>
                <a:gd name="T17" fmla="*/ 1152 w 1152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2" h="384">
                  <a:moveTo>
                    <a:pt x="0" y="384"/>
                  </a:moveTo>
                  <a:cubicBezTo>
                    <a:pt x="96" y="368"/>
                    <a:pt x="192" y="352"/>
                    <a:pt x="288" y="288"/>
                  </a:cubicBezTo>
                  <a:cubicBezTo>
                    <a:pt x="384" y="224"/>
                    <a:pt x="480" y="0"/>
                    <a:pt x="576" y="0"/>
                  </a:cubicBezTo>
                  <a:cubicBezTo>
                    <a:pt x="672" y="0"/>
                    <a:pt x="768" y="224"/>
                    <a:pt x="864" y="288"/>
                  </a:cubicBezTo>
                  <a:cubicBezTo>
                    <a:pt x="960" y="352"/>
                    <a:pt x="1104" y="368"/>
                    <a:pt x="1152" y="384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" name="Freeform 33"/>
            <p:cNvSpPr>
              <a:spLocks/>
            </p:cNvSpPr>
            <p:nvPr/>
          </p:nvSpPr>
          <p:spPr bwMode="auto">
            <a:xfrm>
              <a:off x="3648" y="3056"/>
              <a:ext cx="1200" cy="464"/>
            </a:xfrm>
            <a:custGeom>
              <a:avLst/>
              <a:gdLst>
                <a:gd name="T0" fmla="*/ 0 w 1200"/>
                <a:gd name="T1" fmla="*/ 448 h 464"/>
                <a:gd name="T2" fmla="*/ 384 w 1200"/>
                <a:gd name="T3" fmla="*/ 400 h 464"/>
                <a:gd name="T4" fmla="*/ 672 w 1200"/>
                <a:gd name="T5" fmla="*/ 64 h 464"/>
                <a:gd name="T6" fmla="*/ 1200 w 1200"/>
                <a:gd name="T7" fmla="*/ 16 h 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00"/>
                <a:gd name="T13" fmla="*/ 0 h 464"/>
                <a:gd name="T14" fmla="*/ 1200 w 1200"/>
                <a:gd name="T15" fmla="*/ 464 h 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00" h="464">
                  <a:moveTo>
                    <a:pt x="0" y="448"/>
                  </a:moveTo>
                  <a:cubicBezTo>
                    <a:pt x="136" y="456"/>
                    <a:pt x="272" y="464"/>
                    <a:pt x="384" y="400"/>
                  </a:cubicBezTo>
                  <a:cubicBezTo>
                    <a:pt x="496" y="336"/>
                    <a:pt x="536" y="128"/>
                    <a:pt x="672" y="64"/>
                  </a:cubicBezTo>
                  <a:cubicBezTo>
                    <a:pt x="808" y="0"/>
                    <a:pt x="1004" y="8"/>
                    <a:pt x="1200" y="16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206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40" y="402902"/>
            <a:ext cx="11216640" cy="1411479"/>
          </a:xfrm>
        </p:spPr>
        <p:txBody>
          <a:bodyPr>
            <a:normAutofit/>
          </a:bodyPr>
          <a:lstStyle/>
          <a:p>
            <a:r>
              <a:rPr lang="en-US" sz="4300" dirty="0">
                <a:solidFill>
                  <a:srgbClr val="CD0000"/>
                </a:solidFill>
              </a:rPr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017" y="1814381"/>
            <a:ext cx="11216640" cy="3597097"/>
          </a:xfrm>
        </p:spPr>
        <p:txBody>
          <a:bodyPr>
            <a:noAutofit/>
          </a:bodyPr>
          <a:lstStyle/>
          <a:p>
            <a:r>
              <a:rPr lang="en-US" sz="2800" b="1" dirty="0"/>
              <a:t>Normal Distribution</a:t>
            </a:r>
          </a:p>
        </p:txBody>
      </p:sp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420081" y="2542238"/>
            <a:ext cx="5803392" cy="369655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682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40" y="402902"/>
            <a:ext cx="11216640" cy="1411479"/>
          </a:xfrm>
        </p:spPr>
        <p:txBody>
          <a:bodyPr>
            <a:normAutofit/>
          </a:bodyPr>
          <a:lstStyle/>
          <a:p>
            <a:r>
              <a:rPr lang="en-US" sz="4300" dirty="0">
                <a:solidFill>
                  <a:srgbClr val="CD0000"/>
                </a:solidFill>
              </a:rPr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017" y="1814381"/>
            <a:ext cx="11216640" cy="818126"/>
          </a:xfrm>
        </p:spPr>
        <p:txBody>
          <a:bodyPr>
            <a:noAutofit/>
          </a:bodyPr>
          <a:lstStyle/>
          <a:p>
            <a:r>
              <a:rPr lang="en-US" sz="2800" dirty="0"/>
              <a:t>Cauchy Distribution</a:t>
            </a:r>
            <a:endParaRPr lang="en-US" sz="2800" dirty="0">
              <a:latin typeface="+mj-lt"/>
            </a:endParaRPr>
          </a:p>
        </p:txBody>
      </p:sp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582641" y="2379849"/>
            <a:ext cx="5803392" cy="463438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8248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635000" y="736600"/>
            <a:ext cx="10160000" cy="431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258" name="Shape 258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WELCOME TO GA!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General Assembly is a global community of individuals empowered to pursue the work we love.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General Assembly’s mission is to build our community by transforming millions of thinkers into creators.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Access to EIRs: office hours, in class support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Exit Tickets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Mid-Course Feedback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End of Course Feedback</a:t>
            </a:r>
          </a:p>
        </p:txBody>
      </p:sp>
      <p:sp>
        <p:nvSpPr>
          <p:cNvPr id="270" name="Shape 27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FEEDBACK/SUPPORT</a:t>
            </a:r>
          </a:p>
        </p:txBody>
      </p:sp>
      <p:pic>
        <p:nvPicPr>
          <p:cNvPr id="271" name="Shape 271" descr="Graphi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225" y="2773077"/>
            <a:ext cx="7721698" cy="3283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GA GRADUATION REQUIREMENTS</a:t>
            </a:r>
          </a:p>
        </p:txBody>
      </p:sp>
      <p:pic>
        <p:nvPicPr>
          <p:cNvPr id="277" name="Shape 277" descr="GA Grad Requiremen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9870"/>
            <a:ext cx="13004800" cy="2962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FOREVER AND EVER</a:t>
            </a:r>
          </a:p>
        </p:txBody>
      </p:sp>
      <p:pic>
        <p:nvPicPr>
          <p:cNvPr id="283" name="Shape 283" descr="Forever and ev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62" y="1576675"/>
            <a:ext cx="12832676" cy="502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289" name="Shape 28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246" name="Shape 246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PRE-WORK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set of tools and techniques for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Interdisciplinary problem-solving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Application of scientific techniques to                                                   </a:t>
            </a: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practical problems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225" y="1590375"/>
            <a:ext cx="5622775" cy="53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500" dirty="0">
                <a:solidFill>
                  <a:srgbClr val="CD0000"/>
                </a:solidFill>
              </a:rPr>
              <a:t>So what </a:t>
            </a:r>
            <a:r>
              <a:rPr lang="en-GB" sz="4500" i="1" dirty="0">
                <a:solidFill>
                  <a:srgbClr val="CD0000"/>
                </a:solidFill>
              </a:rPr>
              <a:t>is</a:t>
            </a:r>
            <a:r>
              <a:rPr lang="en-GB" sz="4500" dirty="0">
                <a:solidFill>
                  <a:srgbClr val="CD0000"/>
                </a:solidFill>
              </a:rPr>
              <a:t> </a:t>
            </a:r>
            <a:r>
              <a:rPr lang="en-GB" sz="4500" dirty="0" smtClean="0">
                <a:solidFill>
                  <a:srgbClr val="CD0000"/>
                </a:solidFill>
              </a:rPr>
              <a:t>Data Science?</a:t>
            </a:r>
            <a:endParaRPr lang="en-GB" sz="4500" dirty="0">
              <a:solidFill>
                <a:srgbClr val="CD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sz="2800" dirty="0" smtClean="0">
                <a:latin typeface="+mj-lt"/>
              </a:rPr>
              <a:t>Data science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>
                <a:latin typeface="+mj-lt"/>
              </a:rPr>
              <a:t>is the process of developing optimal or realistic decision recommendations based on insights derived through the application of </a:t>
            </a:r>
            <a:r>
              <a:rPr lang="en-GB" sz="2800" dirty="0" smtClean="0">
                <a:latin typeface="+mj-lt"/>
              </a:rPr>
              <a:t>statistical </a:t>
            </a:r>
            <a:r>
              <a:rPr lang="en-GB" sz="2800" dirty="0">
                <a:latin typeface="+mj-lt"/>
              </a:rPr>
              <a:t>models and analysis against existing and/or simulated future </a:t>
            </a:r>
            <a:r>
              <a:rPr lang="en-GB" sz="2800" dirty="0" smtClean="0">
                <a:latin typeface="+mj-lt"/>
              </a:rPr>
              <a:t>data – </a:t>
            </a:r>
            <a:r>
              <a:rPr lang="en-GB" sz="2800" i="1" dirty="0" err="1" smtClean="0">
                <a:latin typeface="+mj-lt"/>
              </a:rPr>
              <a:t>wikipedia</a:t>
            </a:r>
            <a:endParaRPr lang="en-GB" sz="2800" i="1" dirty="0" smtClean="0">
              <a:latin typeface="+mj-lt"/>
            </a:endParaRPr>
          </a:p>
          <a:p>
            <a:pPr algn="just"/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62147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160" y="418116"/>
            <a:ext cx="11216640" cy="1411479"/>
          </a:xfrm>
        </p:spPr>
        <p:txBody>
          <a:bodyPr>
            <a:normAutofit/>
          </a:bodyPr>
          <a:lstStyle/>
          <a:p>
            <a:r>
              <a:rPr lang="en-US" sz="4300" dirty="0">
                <a:solidFill>
                  <a:srgbClr val="CD0000"/>
                </a:solidFill>
              </a:rPr>
              <a:t>Probability and Statistics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41" y="1597376"/>
            <a:ext cx="9885680" cy="55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31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665479" y="365125"/>
            <a:ext cx="9819641" cy="770819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300" dirty="0">
                <a:solidFill>
                  <a:srgbClr val="CD0000"/>
                </a:solidFill>
                <a:ea typeface="ＭＳ Ｐゴシック" panose="020B0600070205080204" pitchFamily="34" charset="-128"/>
              </a:rPr>
              <a:t>Tom Mitchell’s Definition of Learning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5039" y="1365838"/>
            <a:ext cx="11282681" cy="5084704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latin typeface="+mj-lt"/>
                <a:ea typeface="ＭＳ Ｐゴシック" panose="020B0600070205080204" pitchFamily="34" charset="-128"/>
              </a:rPr>
              <a:t>A computer program is said to learn from experience E with respect to some class of tasks T and performance measure P, if its performance at tasks in T, as measured by P, improves with experience E.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 dirty="0">
              <a:latin typeface="+mj-lt"/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latin typeface="+mj-lt"/>
                <a:ea typeface="ＭＳ Ｐゴシック" panose="020B0600070205080204" pitchFamily="34" charset="-128"/>
              </a:rPr>
              <a:t>Example 1: Learn to play checkers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 dirty="0">
                <a:latin typeface="+mj-lt"/>
                <a:ea typeface="ＭＳ Ｐゴシック" panose="020B0600070205080204" pitchFamily="34" charset="-128"/>
              </a:rPr>
              <a:t>T: play checkers and win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 dirty="0">
                <a:latin typeface="+mj-lt"/>
                <a:ea typeface="ＭＳ Ｐゴシック" panose="020B0600070205080204" pitchFamily="34" charset="-128"/>
              </a:rPr>
              <a:t>P: % of games won in the world tournament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 dirty="0">
                <a:latin typeface="+mj-lt"/>
                <a:ea typeface="ＭＳ Ｐゴシック" panose="020B0600070205080204" pitchFamily="34" charset="-128"/>
              </a:rPr>
              <a:t>E: opportunity to play against self.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2800" dirty="0">
              <a:latin typeface="+mj-lt"/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latin typeface="+mj-lt"/>
                <a:ea typeface="ＭＳ Ｐゴシック" panose="020B0600070205080204" pitchFamily="34" charset="-128"/>
              </a:rPr>
              <a:t>Example 2: Learn to detect SPAM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 dirty="0">
                <a:latin typeface="+mj-lt"/>
                <a:ea typeface="ＭＳ Ｐゴシック" panose="020B0600070205080204" pitchFamily="34" charset="-128"/>
              </a:rPr>
              <a:t>T: Distinguish between SPAM and HAM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 dirty="0">
                <a:latin typeface="+mj-lt"/>
                <a:ea typeface="ＭＳ Ｐゴシック" panose="020B0600070205080204" pitchFamily="34" charset="-128"/>
              </a:rPr>
              <a:t>P: % of emails correctly classified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 dirty="0">
                <a:latin typeface="+mj-lt"/>
                <a:ea typeface="ＭＳ Ｐゴシック" panose="020B0600070205080204" pitchFamily="34" charset="-128"/>
              </a:rPr>
              <a:t>E: Labeled emails from your friend Robin</a:t>
            </a:r>
          </a:p>
          <a:p>
            <a:pPr eaLnBrk="1" hangingPunct="1">
              <a:lnSpc>
                <a:spcPct val="80000"/>
              </a:lnSpc>
            </a:pPr>
            <a:endParaRPr lang="en-US" altLang="en-US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6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2387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635000" y="577954"/>
            <a:ext cx="11734800" cy="711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300" dirty="0">
                <a:solidFill>
                  <a:srgbClr val="CD0000"/>
                </a:solidFill>
                <a:ea typeface="ＭＳ Ｐゴシック" panose="020B0600070205080204" pitchFamily="34" charset="-128"/>
              </a:rPr>
              <a:t>Learning from Data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6999" y="1688510"/>
            <a:ext cx="9972041" cy="5343334"/>
          </a:xfrm>
        </p:spPr>
        <p:txBody>
          <a:bodyPr/>
          <a:lstStyle/>
          <a:p>
            <a:pPr eaLnBrk="1" hangingPunct="1"/>
            <a:r>
              <a:rPr lang="en-US" altLang="en-US" sz="2800" b="1" dirty="0" smtClean="0">
                <a:latin typeface="+mj-lt"/>
                <a:ea typeface="ＭＳ Ｐゴシック" panose="020B0600070205080204" pitchFamily="34" charset="-128"/>
              </a:rPr>
              <a:t>Supervised Learning: </a:t>
            </a:r>
            <a:r>
              <a:rPr lang="en-US" altLang="en-US" sz="2800" dirty="0" smtClean="0">
                <a:latin typeface="+mj-lt"/>
                <a:ea typeface="ＭＳ Ｐゴシック" panose="020B0600070205080204" pitchFamily="34" charset="-128"/>
              </a:rPr>
              <a:t>each example has a label (discrete or continuous)</a:t>
            </a:r>
          </a:p>
          <a:p>
            <a:pPr eaLnBrk="1" hangingPunct="1"/>
            <a:r>
              <a:rPr lang="en-US" altLang="en-US" sz="2800" b="1" dirty="0" smtClean="0">
                <a:latin typeface="+mj-lt"/>
                <a:ea typeface="ＭＳ Ｐゴシック" panose="020B0600070205080204" pitchFamily="34" charset="-128"/>
              </a:rPr>
              <a:t>Reinforcement Learning</a:t>
            </a:r>
            <a:r>
              <a:rPr lang="en-US" altLang="en-US" sz="2800" dirty="0" smtClean="0">
                <a:latin typeface="+mj-lt"/>
                <a:ea typeface="ＭＳ Ｐゴシック" panose="020B0600070205080204" pitchFamily="34" charset="-128"/>
              </a:rPr>
              <a:t>: feedback after a sequence of actions/decisions</a:t>
            </a:r>
          </a:p>
          <a:p>
            <a:pPr eaLnBrk="1" hangingPunct="1"/>
            <a:r>
              <a:rPr lang="en-US" altLang="en-US" sz="2800" b="1" dirty="0" smtClean="0">
                <a:latin typeface="+mj-lt"/>
                <a:ea typeface="ＭＳ Ｐゴシック" panose="020B0600070205080204" pitchFamily="34" charset="-128"/>
              </a:rPr>
              <a:t>Unsupervised Learning: </a:t>
            </a:r>
            <a:r>
              <a:rPr lang="en-US" altLang="en-US" sz="2800" dirty="0" smtClean="0">
                <a:latin typeface="+mj-lt"/>
                <a:ea typeface="ＭＳ Ｐゴシック" panose="020B0600070205080204" pitchFamily="34" charset="-128"/>
              </a:rPr>
              <a:t>no feedback, goal is to group data into similar groups</a:t>
            </a:r>
          </a:p>
        </p:txBody>
      </p:sp>
    </p:spTree>
    <p:extLst>
      <p:ext uri="{BB962C8B-B14F-4D97-AF65-F5344CB8AC3E}">
        <p14:creationId xmlns:p14="http://schemas.microsoft.com/office/powerpoint/2010/main" val="3693797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xfrm>
            <a:off x="375920" y="536314"/>
            <a:ext cx="11734800" cy="711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300" dirty="0">
                <a:solidFill>
                  <a:srgbClr val="CD0000"/>
                </a:solidFill>
                <a:ea typeface="ＭＳ Ｐゴシック" panose="020B0600070205080204" pitchFamily="34" charset="-128"/>
              </a:rPr>
              <a:t>Supervised Learning: Classification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4080" y="1393253"/>
            <a:ext cx="11216640" cy="4633369"/>
          </a:xfrm>
        </p:spPr>
        <p:txBody>
          <a:bodyPr/>
          <a:lstStyle/>
          <a:p>
            <a:pPr eaLnBrk="1" hangingPunct="1"/>
            <a:endParaRPr lang="en-US" altLang="en-US" sz="2800" dirty="0" smtClean="0">
              <a:latin typeface="+mj-lt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 smtClean="0">
                <a:solidFill>
                  <a:schemeClr val="tx1"/>
                </a:solidFill>
                <a:latin typeface="+mj-lt"/>
                <a:ea typeface="ＭＳ Ｐゴシック" panose="020B0600070205080204" pitchFamily="34" charset="-128"/>
              </a:rPr>
              <a:t>Given a set of examples (</a:t>
            </a:r>
            <a:r>
              <a:rPr lang="en-US" altLang="en-US" sz="2800" b="1" dirty="0" smtClean="0">
                <a:solidFill>
                  <a:schemeClr val="tx1"/>
                </a:solidFill>
                <a:latin typeface="+mj-lt"/>
                <a:ea typeface="ＭＳ Ｐゴシック" panose="020B0600070205080204" pitchFamily="34" charset="-128"/>
              </a:rPr>
              <a:t>training data</a:t>
            </a:r>
            <a:r>
              <a:rPr lang="en-US" altLang="en-US" sz="2800" dirty="0" smtClean="0">
                <a:solidFill>
                  <a:schemeClr val="tx1"/>
                </a:solidFill>
                <a:latin typeface="+mj-lt"/>
                <a:ea typeface="ＭＳ Ｐゴシック" panose="020B0600070205080204" pitchFamily="34" charset="-128"/>
              </a:rPr>
              <a:t>), each described by a set of </a:t>
            </a:r>
            <a:r>
              <a:rPr lang="en-US" altLang="en-US" sz="2800" b="1" dirty="0" smtClean="0">
                <a:solidFill>
                  <a:schemeClr val="tx1"/>
                </a:solidFill>
                <a:latin typeface="+mj-lt"/>
                <a:ea typeface="ＭＳ Ｐゴシック" panose="020B0600070205080204" pitchFamily="34" charset="-128"/>
              </a:rPr>
              <a:t>attributes</a:t>
            </a:r>
            <a:r>
              <a:rPr lang="en-US" altLang="en-US" sz="2800" dirty="0" smtClean="0">
                <a:solidFill>
                  <a:schemeClr val="tx1"/>
                </a:solidFill>
                <a:latin typeface="+mj-lt"/>
                <a:ea typeface="ＭＳ Ｐゴシック" panose="020B0600070205080204" pitchFamily="34" charset="-128"/>
              </a:rPr>
              <a:t>, and labeled with a </a:t>
            </a:r>
            <a:r>
              <a:rPr lang="en-US" altLang="en-US" sz="2800" b="1" dirty="0" smtClean="0">
                <a:solidFill>
                  <a:schemeClr val="tx1"/>
                </a:solidFill>
                <a:latin typeface="+mj-lt"/>
                <a:ea typeface="ＭＳ Ｐゴシック" panose="020B0600070205080204" pitchFamily="34" charset="-128"/>
              </a:rPr>
              <a:t>class</a:t>
            </a:r>
            <a:endParaRPr lang="en-US" altLang="en-US" sz="2800" dirty="0" smtClean="0">
              <a:solidFill>
                <a:schemeClr val="tx1"/>
              </a:solidFill>
              <a:latin typeface="+mj-lt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 smtClean="0">
                <a:solidFill>
                  <a:schemeClr val="tx1"/>
                </a:solidFill>
                <a:latin typeface="+mj-lt"/>
                <a:ea typeface="ＭＳ Ｐゴシック" panose="020B0600070205080204" pitchFamily="34" charset="-128"/>
              </a:rPr>
              <a:t>Find a model  for the class attribute as a function of the values of other attributes</a:t>
            </a:r>
          </a:p>
          <a:p>
            <a:pPr eaLnBrk="1" hangingPunct="1"/>
            <a:endParaRPr lang="en-US" altLang="en-US" sz="2800" dirty="0" smtClean="0">
              <a:solidFill>
                <a:schemeClr val="tx1"/>
              </a:solidFill>
              <a:latin typeface="+mj-lt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 smtClean="0">
                <a:solidFill>
                  <a:schemeClr val="tx1"/>
                </a:solidFill>
                <a:latin typeface="+mj-lt"/>
                <a:ea typeface="ＭＳ Ｐゴシック" panose="020B0600070205080204" pitchFamily="34" charset="-128"/>
              </a:rPr>
              <a:t>Goal: classify previously unseen data accurately </a:t>
            </a:r>
          </a:p>
          <a:p>
            <a:pPr eaLnBrk="1" hangingPunct="1"/>
            <a:endParaRPr lang="en-US" altLang="en-US" dirty="0" smtClean="0">
              <a:solidFill>
                <a:schemeClr val="tx1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447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955039" y="552758"/>
            <a:ext cx="8128000" cy="93309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300" dirty="0">
                <a:solidFill>
                  <a:srgbClr val="CD0000"/>
                </a:solidFill>
                <a:ea typeface="ＭＳ Ｐゴシック" panose="020B0600070205080204" pitchFamily="34" charset="-128"/>
              </a:rPr>
              <a:t>Classification Applications 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6041" y="1485855"/>
            <a:ext cx="10048239" cy="4675628"/>
          </a:xfrm>
        </p:spPr>
        <p:txBody>
          <a:bodyPr>
            <a:normAutofit fontScale="92500" lnSpcReduction="10000"/>
          </a:bodyPr>
          <a:lstStyle/>
          <a:p>
            <a:pPr marL="365531" indent="-365531">
              <a:lnSpc>
                <a:spcPct val="80000"/>
              </a:lnSpc>
            </a:pPr>
            <a:r>
              <a:rPr lang="en-US" altLang="en-US" dirty="0">
                <a:latin typeface="+mj-lt"/>
                <a:ea typeface="ＭＳ Ｐゴシック" panose="020B0600070205080204" pitchFamily="34" charset="-128"/>
              </a:rPr>
              <a:t>	Fraud Detection: Predict fraudulent cases in credit card transactions for a particular account</a:t>
            </a:r>
          </a:p>
          <a:p>
            <a:pPr marL="791985" lvl="1" indent="-304610">
              <a:lnSpc>
                <a:spcPct val="80000"/>
              </a:lnSpc>
            </a:pPr>
            <a:r>
              <a:rPr lang="en-US" altLang="en-US" sz="3000" b="1" dirty="0">
                <a:latin typeface="+mj-lt"/>
                <a:ea typeface="ＭＳ Ｐゴシック" panose="020B0600070205080204" pitchFamily="34" charset="-128"/>
              </a:rPr>
              <a:t>Training data:</a:t>
            </a:r>
            <a:r>
              <a:rPr lang="en-US" altLang="en-US" sz="3000" dirty="0">
                <a:latin typeface="+mj-lt"/>
                <a:ea typeface="ＭＳ Ｐゴシック" panose="020B0600070205080204" pitchFamily="34" charset="-128"/>
              </a:rPr>
              <a:t> previous transactions of a particular account holder</a:t>
            </a:r>
          </a:p>
          <a:p>
            <a:pPr marL="791985" lvl="1" indent="-304610">
              <a:lnSpc>
                <a:spcPct val="80000"/>
              </a:lnSpc>
            </a:pPr>
            <a:r>
              <a:rPr lang="en-US" altLang="en-US" sz="3000" b="1" dirty="0">
                <a:latin typeface="+mj-lt"/>
                <a:ea typeface="ＭＳ Ｐゴシック" panose="020B0600070205080204" pitchFamily="34" charset="-128"/>
              </a:rPr>
              <a:t>Attributes:</a:t>
            </a:r>
            <a:r>
              <a:rPr lang="en-US" altLang="en-US" sz="3000" dirty="0">
                <a:latin typeface="+mj-lt"/>
                <a:ea typeface="ＭＳ Ｐゴシック" panose="020B0600070205080204" pitchFamily="34" charset="-128"/>
              </a:rPr>
              <a:t> time of purchase, product type, cost, location, </a:t>
            </a:r>
            <a:r>
              <a:rPr lang="en-US" altLang="en-US" sz="3000" dirty="0" err="1">
                <a:latin typeface="+mj-lt"/>
                <a:ea typeface="ＭＳ Ｐゴシック" panose="020B0600070205080204" pitchFamily="34" charset="-128"/>
              </a:rPr>
              <a:t>etc</a:t>
            </a:r>
            <a:endParaRPr lang="en-US" altLang="en-US" sz="3000" dirty="0">
              <a:latin typeface="+mj-lt"/>
              <a:ea typeface="ＭＳ Ｐゴシック" panose="020B0600070205080204" pitchFamily="34" charset="-128"/>
            </a:endParaRPr>
          </a:p>
          <a:p>
            <a:pPr marL="791985" lvl="1" indent="-304610">
              <a:lnSpc>
                <a:spcPct val="80000"/>
              </a:lnSpc>
            </a:pPr>
            <a:r>
              <a:rPr lang="en-US" altLang="en-US" sz="3000" b="1" dirty="0">
                <a:latin typeface="+mj-lt"/>
                <a:ea typeface="ＭＳ Ｐゴシック" panose="020B0600070205080204" pitchFamily="34" charset="-128"/>
              </a:rPr>
              <a:t>Class:</a:t>
            </a:r>
            <a:r>
              <a:rPr lang="en-US" altLang="en-US" sz="3000" dirty="0">
                <a:latin typeface="+mj-lt"/>
                <a:ea typeface="ＭＳ Ｐゴシック" panose="020B0600070205080204" pitchFamily="34" charset="-128"/>
              </a:rPr>
              <a:t>  Label transactions as fraud or fair</a:t>
            </a:r>
          </a:p>
          <a:p>
            <a:pPr marL="791985" lvl="1" indent="-304610">
              <a:lnSpc>
                <a:spcPct val="80000"/>
              </a:lnSpc>
            </a:pPr>
            <a:endParaRPr lang="en-US" altLang="en-US" sz="3000" dirty="0">
              <a:latin typeface="+mj-lt"/>
              <a:ea typeface="ＭＳ Ｐゴシック" panose="020B0600070205080204" pitchFamily="34" charset="-128"/>
            </a:endParaRPr>
          </a:p>
          <a:p>
            <a:pPr marL="365531" indent="-365531">
              <a:lnSpc>
                <a:spcPct val="80000"/>
              </a:lnSpc>
            </a:pPr>
            <a:r>
              <a:rPr lang="en-US" altLang="en-US" dirty="0">
                <a:latin typeface="+mj-lt"/>
                <a:ea typeface="ＭＳ Ｐゴシック" panose="020B0600070205080204" pitchFamily="34" charset="-128"/>
              </a:rPr>
              <a:t>	Telephone Operator Support: determine whether and arbitrary caller said “yes” or “no”.</a:t>
            </a:r>
          </a:p>
          <a:p>
            <a:pPr marL="791985" lvl="1" indent="-304610">
              <a:lnSpc>
                <a:spcPct val="80000"/>
              </a:lnSpc>
            </a:pPr>
            <a:r>
              <a:rPr lang="en-US" altLang="en-US" sz="3000" b="1" dirty="0">
                <a:latin typeface="+mj-lt"/>
                <a:ea typeface="ＭＳ Ｐゴシック" panose="020B0600070205080204" pitchFamily="34" charset="-128"/>
              </a:rPr>
              <a:t>Training data:</a:t>
            </a:r>
            <a:r>
              <a:rPr lang="en-US" altLang="en-US" sz="3000" dirty="0">
                <a:latin typeface="+mj-lt"/>
                <a:ea typeface="ＭＳ Ｐゴシック" panose="020B0600070205080204" pitchFamily="34" charset="-128"/>
              </a:rPr>
              <a:t> Signal of caller’s voice accepting or declining an offer </a:t>
            </a:r>
          </a:p>
          <a:p>
            <a:pPr marL="791985" lvl="1" indent="-304610">
              <a:lnSpc>
                <a:spcPct val="80000"/>
              </a:lnSpc>
            </a:pPr>
            <a:r>
              <a:rPr lang="en-US" altLang="en-US" sz="3000" b="1" dirty="0">
                <a:latin typeface="+mj-lt"/>
                <a:ea typeface="ＭＳ Ｐゴシック" panose="020B0600070205080204" pitchFamily="34" charset="-128"/>
              </a:rPr>
              <a:t>Attributes:</a:t>
            </a:r>
            <a:r>
              <a:rPr lang="en-US" altLang="en-US" sz="3000" dirty="0">
                <a:latin typeface="+mj-lt"/>
                <a:ea typeface="ＭＳ Ｐゴシック" panose="020B0600070205080204" pitchFamily="34" charset="-128"/>
              </a:rPr>
              <a:t> features computed from the signal </a:t>
            </a:r>
          </a:p>
          <a:p>
            <a:pPr marL="791985" lvl="1" indent="-304610">
              <a:lnSpc>
                <a:spcPct val="80000"/>
              </a:lnSpc>
            </a:pPr>
            <a:r>
              <a:rPr lang="en-US" altLang="en-US" sz="3000" b="1" dirty="0">
                <a:latin typeface="+mj-lt"/>
                <a:ea typeface="ＭＳ Ｐゴシック" panose="020B0600070205080204" pitchFamily="34" charset="-128"/>
              </a:rPr>
              <a:t>Class:</a:t>
            </a:r>
            <a:r>
              <a:rPr lang="en-US" altLang="en-US" sz="3000" dirty="0">
                <a:latin typeface="+mj-lt"/>
                <a:ea typeface="ＭＳ Ｐゴシック" panose="020B0600070205080204" pitchFamily="34" charset="-128"/>
              </a:rPr>
              <a:t>  Label each signal as “yes” or “no” </a:t>
            </a:r>
          </a:p>
          <a:p>
            <a:pPr marL="791985" lvl="1" indent="-304610">
              <a:lnSpc>
                <a:spcPct val="80000"/>
              </a:lnSpc>
            </a:pPr>
            <a:endParaRPr lang="en-US" altLang="en-US" sz="21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482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650240" y="564308"/>
            <a:ext cx="11216640" cy="141147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300" dirty="0">
                <a:solidFill>
                  <a:srgbClr val="CD0000"/>
                </a:solidFill>
                <a:ea typeface="ＭＳ Ｐゴシック" panose="020B0600070205080204" pitchFamily="34" charset="-128"/>
              </a:rPr>
              <a:t>Supervised Learning: Regression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0240" y="1975787"/>
            <a:ext cx="11734801" cy="3809999"/>
          </a:xfrm>
        </p:spPr>
        <p:txBody>
          <a:bodyPr/>
          <a:lstStyle/>
          <a:p>
            <a:pPr eaLnBrk="1" hangingPunct="1"/>
            <a:r>
              <a:rPr lang="en-US" altLang="en-US" sz="2800" dirty="0" smtClean="0">
                <a:latin typeface="+mj-lt"/>
                <a:ea typeface="ＭＳ Ｐゴシック" panose="020B0600070205080204" pitchFamily="34" charset="-128"/>
              </a:rPr>
              <a:t>Predict a value of a given continuous valued variable based on the values of the attributes</a:t>
            </a:r>
          </a:p>
          <a:p>
            <a:pPr eaLnBrk="1" hangingPunct="1"/>
            <a:r>
              <a:rPr lang="en-US" altLang="en-US" sz="2800" dirty="0" smtClean="0">
                <a:latin typeface="+mj-lt"/>
                <a:ea typeface="ＭＳ Ｐゴシック" panose="020B0600070205080204" pitchFamily="34" charset="-128"/>
              </a:rPr>
              <a:t>Well studied in statistics, neural networks, recent focus in Machine Learning is on non-linear models using SVMs</a:t>
            </a:r>
          </a:p>
          <a:p>
            <a:pPr eaLnBrk="1" hangingPunct="1"/>
            <a:r>
              <a:rPr lang="en-US" altLang="en-US" sz="2800" dirty="0" smtClean="0">
                <a:latin typeface="+mj-lt"/>
                <a:ea typeface="ＭＳ Ｐゴシック" panose="020B0600070205080204" pitchFamily="34" charset="-128"/>
              </a:rPr>
              <a:t>Examples:</a:t>
            </a:r>
          </a:p>
          <a:p>
            <a:pPr lvl="1" eaLnBrk="1" hangingPunct="1"/>
            <a:r>
              <a:rPr lang="en-US" altLang="en-US" sz="2800" dirty="0" smtClean="0">
                <a:latin typeface="+mj-lt"/>
                <a:ea typeface="ＭＳ Ｐゴシック" panose="020B0600070205080204" pitchFamily="34" charset="-128"/>
              </a:rPr>
              <a:t>Predicting sales amounts of new product based on advertising expenditure</a:t>
            </a:r>
          </a:p>
          <a:p>
            <a:pPr lvl="1" eaLnBrk="1" hangingPunct="1"/>
            <a:r>
              <a:rPr lang="en-US" altLang="en-US" sz="2800" dirty="0" smtClean="0">
                <a:latin typeface="+mj-lt"/>
                <a:ea typeface="ＭＳ Ｐゴシック" panose="020B0600070205080204" pitchFamily="34" charset="-128"/>
              </a:rPr>
              <a:t>Predicting your score on Netflix</a:t>
            </a:r>
          </a:p>
          <a:p>
            <a:pPr lvl="1" eaLnBrk="1" hangingPunct="1"/>
            <a:r>
              <a:rPr lang="en-US" altLang="en-US" sz="2800" dirty="0" smtClean="0">
                <a:latin typeface="+mj-lt"/>
                <a:ea typeface="ＭＳ Ｐゴシック" panose="020B0600070205080204" pitchFamily="34" charset="-128"/>
              </a:rPr>
              <a:t>Time series prediction of stock market indices</a:t>
            </a:r>
          </a:p>
        </p:txBody>
      </p:sp>
    </p:spTree>
    <p:extLst>
      <p:ext uri="{BB962C8B-B14F-4D97-AF65-F5344CB8AC3E}">
        <p14:creationId xmlns:p14="http://schemas.microsoft.com/office/powerpoint/2010/main" val="1999988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40" y="402902"/>
            <a:ext cx="11216640" cy="1411479"/>
          </a:xfrm>
        </p:spPr>
        <p:txBody>
          <a:bodyPr>
            <a:normAutofit/>
          </a:bodyPr>
          <a:lstStyle/>
          <a:p>
            <a:r>
              <a:rPr lang="en-US" sz="4300" dirty="0">
                <a:solidFill>
                  <a:srgbClr val="CD0000"/>
                </a:solidFill>
              </a:rPr>
              <a:t>Modeling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1412870" y="1814381"/>
            <a:ext cx="1487547" cy="313871"/>
          </a:xfrm>
          <a:prstGeom prst="rect">
            <a:avLst/>
          </a:prstGeom>
        </p:spPr>
        <p:txBody>
          <a:bodyPr wrap="none" lIns="97475" tIns="48738" rIns="97475" bIns="48738">
            <a:spAutoFit/>
          </a:bodyPr>
          <a:lstStyle/>
          <a:p>
            <a:pPr>
              <a:spcBef>
                <a:spcPts val="959"/>
              </a:spcBef>
              <a:spcAft>
                <a:spcPts val="959"/>
              </a:spcAft>
            </a:pP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What is a Model?</a:t>
            </a:r>
            <a:endParaRPr lang="en-US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326687" y="2207651"/>
            <a:ext cx="4470400" cy="442206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777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40" y="402902"/>
            <a:ext cx="11216640" cy="1411479"/>
          </a:xfrm>
        </p:spPr>
        <p:txBody>
          <a:bodyPr>
            <a:normAutofit/>
          </a:bodyPr>
          <a:lstStyle/>
          <a:p>
            <a:r>
              <a:rPr lang="en-US" sz="4300" dirty="0">
                <a:solidFill>
                  <a:srgbClr val="CD0000"/>
                </a:solidFill>
              </a:rPr>
              <a:t>Modeling</a:t>
            </a:r>
          </a:p>
        </p:txBody>
      </p:sp>
      <p:pic>
        <p:nvPicPr>
          <p:cNvPr id="3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860154" y="1580406"/>
            <a:ext cx="5803392" cy="24828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733717" y="4393219"/>
            <a:ext cx="5803392" cy="24828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8953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PRE-WORK REVIEW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35006" y="958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Define basic data types used in object-oriented programming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Recall the Python syntax for lists, dictionaries, and functions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Create files and navigate directories using the command line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interface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Review basic probability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40" y="402902"/>
            <a:ext cx="11216640" cy="1411479"/>
          </a:xfrm>
        </p:spPr>
        <p:txBody>
          <a:bodyPr>
            <a:normAutofit/>
          </a:bodyPr>
          <a:lstStyle/>
          <a:p>
            <a:r>
              <a:rPr lang="en-US" sz="4300" dirty="0">
                <a:solidFill>
                  <a:srgbClr val="CD0000"/>
                </a:solidFill>
              </a:rPr>
              <a:t>Modeling - </a:t>
            </a:r>
            <a:r>
              <a:rPr lang="en-US" sz="4300" dirty="0">
                <a:solidFill>
                  <a:srgbClr val="CD0000"/>
                </a:solidFill>
              </a:rPr>
              <a:t>Linear </a:t>
            </a:r>
            <a:r>
              <a:rPr lang="en-US" sz="4300" dirty="0">
                <a:solidFill>
                  <a:srgbClr val="CD0000"/>
                </a:solidFill>
              </a:rPr>
              <a:t>Models</a:t>
            </a:r>
            <a:endParaRPr lang="en-US" sz="4300" dirty="0">
              <a:solidFill>
                <a:srgbClr val="CD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649941" y="2207413"/>
                <a:ext cx="6699580" cy="2068070"/>
              </a:xfrm>
              <a:prstGeom prst="rect">
                <a:avLst/>
              </a:prstGeom>
            </p:spPr>
            <p:txBody>
              <a:bodyPr wrap="square" lIns="97475" tIns="48738" rIns="97475" bIns="48738">
                <a:spAutoFit/>
              </a:bodyPr>
              <a:lstStyle/>
              <a:p>
                <a:pPr>
                  <a:spcBef>
                    <a:spcPts val="959"/>
                  </a:spcBef>
                  <a:spcAft>
                    <a:spcPts val="959"/>
                  </a:spcAft>
                </a:pPr>
                <a14:m/>
                <a:endParaRPr lang="en-US" sz="2800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65531" indent="-365531">
                  <a:spcBef>
                    <a:spcPts val="192"/>
                  </a:spcBef>
                  <a:spcAft>
                    <a:spcPts val="192"/>
                  </a:spcAft>
                  <a:buFont typeface="Arial" panose="020B0604020202020204" pitchFamily="34" charset="0"/>
                  <a:buChar char="•"/>
                  <a:tabLst>
                    <a:tab pos="0" algn="l"/>
                  </a:tabLst>
                </a:pPr>
                <a14:m/>
                <a:r>
                  <a:rPr lang="en-US" sz="2800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</a:t>
                </a:r>
                <a14:m/>
                <a:r>
                  <a:rPr lang="en-US" sz="2800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slope</a:t>
                </a:r>
              </a:p>
              <a:p>
                <a:pPr marL="365531" indent="-365531">
                  <a:spcBef>
                    <a:spcPts val="192"/>
                  </a:spcBef>
                  <a:spcAft>
                    <a:spcPts val="192"/>
                  </a:spcAft>
                  <a:buFont typeface="Arial" panose="020B0604020202020204" pitchFamily="34" charset="0"/>
                  <a:buChar char="•"/>
                  <a:tabLst>
                    <a:tab pos="0" algn="l"/>
                  </a:tabLst>
                </a:pPr>
                <a14:m/>
                <a:r>
                  <a:rPr lang="en-US" sz="2800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</a:t>
                </a:r>
                <a14:m/>
                <a:r>
                  <a:rPr lang="en-US" sz="2800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</a:t>
                </a:r>
                <a14:m/>
                <a:r>
                  <a:rPr lang="en-US" sz="2800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intercept</a:t>
                </a:r>
              </a:p>
              <a:p>
                <a:pPr marL="365531" indent="-365531">
                  <a:spcBef>
                    <a:spcPts val="192"/>
                  </a:spcBef>
                  <a:spcAft>
                    <a:spcPts val="192"/>
                  </a:spcAft>
                  <a:buFont typeface="Arial" panose="020B0604020202020204" pitchFamily="34" charset="0"/>
                  <a:buChar char="•"/>
                  <a:tabLst>
                    <a:tab pos="0" algn="l"/>
                  </a:tabLst>
                </a:pPr>
                <a14:m/>
                <a:r>
                  <a:rPr lang="en-US" sz="2800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error term</a:t>
                </a: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41" y="2207413"/>
                <a:ext cx="6699580" cy="20680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569743" y="2810561"/>
            <a:ext cx="5942470" cy="39149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0920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40" y="402902"/>
            <a:ext cx="11216640" cy="1411479"/>
          </a:xfrm>
        </p:spPr>
        <p:txBody>
          <a:bodyPr>
            <a:normAutofit/>
          </a:bodyPr>
          <a:lstStyle/>
          <a:p>
            <a:r>
              <a:rPr lang="en-US" sz="4300" dirty="0">
                <a:solidFill>
                  <a:srgbClr val="CD0000"/>
                </a:solidFill>
              </a:rPr>
              <a:t>Modeling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1828" y="2286350"/>
            <a:ext cx="2290219" cy="960202"/>
          </a:xfrm>
          <a:prstGeom prst="rect">
            <a:avLst/>
          </a:prstGeom>
        </p:spPr>
        <p:txBody>
          <a:bodyPr wrap="square" lIns="97475" tIns="48738" rIns="97475" bIns="48738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Anscombe's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quartet </a:t>
            </a:r>
            <a:endParaRPr lang="en-US" sz="2800" dirty="0"/>
          </a:p>
        </p:txBody>
      </p:sp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661042" y="1668430"/>
            <a:ext cx="6706673" cy="498495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9681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726441" y="419924"/>
            <a:ext cx="11216640" cy="141147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300" dirty="0">
                <a:solidFill>
                  <a:srgbClr val="CD0000"/>
                </a:solidFill>
                <a:ea typeface="ＭＳ Ｐゴシック" panose="020B0600070205080204" pitchFamily="34" charset="-128"/>
              </a:rPr>
              <a:t>Unsupervised Learning: Clustering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7852" y="1476559"/>
            <a:ext cx="9423717" cy="5343334"/>
          </a:xfrm>
        </p:spPr>
        <p:txBody>
          <a:bodyPr/>
          <a:lstStyle/>
          <a:p>
            <a:pPr eaLnBrk="1" hangingPunct="1"/>
            <a:r>
              <a:rPr lang="en-US" altLang="en-US" sz="2800" dirty="0" smtClean="0">
                <a:latin typeface="+mj-lt"/>
                <a:ea typeface="ＭＳ Ｐゴシック" panose="020B0600070205080204" pitchFamily="34" charset="-128"/>
              </a:rPr>
              <a:t>Given a set of data points, each described by a set of attributes, find clusters such that:</a:t>
            </a:r>
          </a:p>
          <a:p>
            <a:pPr eaLnBrk="1" hangingPunct="1"/>
            <a:endParaRPr lang="en-US" altLang="en-US" sz="2800" dirty="0" smtClean="0">
              <a:latin typeface="+mj-lt"/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en-US" sz="2800" dirty="0" smtClean="0">
                <a:latin typeface="+mj-lt"/>
                <a:ea typeface="ＭＳ Ｐゴシック" panose="020B0600070205080204" pitchFamily="34" charset="-128"/>
              </a:rPr>
              <a:t>Inter-cluster similarity is </a:t>
            </a:r>
          </a:p>
          <a:p>
            <a:pPr lvl="1" eaLnBrk="1" hangingPunct="1">
              <a:buFont typeface="Times" panose="02020603050405020304" pitchFamily="18" charset="0"/>
              <a:buNone/>
            </a:pPr>
            <a:r>
              <a:rPr lang="en-US" altLang="en-US" sz="2800" dirty="0" smtClean="0">
                <a:latin typeface="+mj-lt"/>
                <a:ea typeface="ＭＳ Ｐゴシック" panose="020B0600070205080204" pitchFamily="34" charset="-128"/>
              </a:rPr>
              <a:t>   maximized</a:t>
            </a:r>
          </a:p>
          <a:p>
            <a:pPr lvl="1" eaLnBrk="1" hangingPunct="1"/>
            <a:endParaRPr lang="en-US" altLang="en-US" sz="2800" dirty="0" smtClean="0">
              <a:latin typeface="+mj-lt"/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en-US" sz="2800" dirty="0" smtClean="0">
                <a:latin typeface="+mj-lt"/>
                <a:ea typeface="ＭＳ Ｐゴシック" panose="020B0600070205080204" pitchFamily="34" charset="-128"/>
              </a:rPr>
              <a:t>Intra-cluster similarity is </a:t>
            </a:r>
          </a:p>
          <a:p>
            <a:pPr lvl="1" eaLnBrk="1" hangingPunct="1">
              <a:buFont typeface="Times" panose="02020603050405020304" pitchFamily="18" charset="0"/>
              <a:buNone/>
            </a:pPr>
            <a:r>
              <a:rPr lang="en-US" altLang="en-US" sz="2800" dirty="0" smtClean="0">
                <a:latin typeface="+mj-lt"/>
                <a:ea typeface="ＭＳ Ｐゴシック" panose="020B0600070205080204" pitchFamily="34" charset="-128"/>
              </a:rPr>
              <a:t>   minimized </a:t>
            </a:r>
          </a:p>
          <a:p>
            <a:pPr lvl="1" eaLnBrk="1" hangingPunct="1"/>
            <a:endParaRPr lang="en-US" altLang="en-US" sz="2800" dirty="0" smtClean="0">
              <a:latin typeface="+mj-lt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 smtClean="0">
                <a:latin typeface="+mj-lt"/>
                <a:ea typeface="ＭＳ Ｐゴシック" panose="020B0600070205080204" pitchFamily="34" charset="-128"/>
              </a:rPr>
              <a:t>Requires the definition of a similarity measure</a:t>
            </a:r>
          </a:p>
        </p:txBody>
      </p:sp>
      <p:sp>
        <p:nvSpPr>
          <p:cNvPr id="35843" name="Line 112"/>
          <p:cNvSpPr>
            <a:spLocks noChangeShapeType="1"/>
          </p:cNvSpPr>
          <p:nvPr/>
        </p:nvSpPr>
        <p:spPr bwMode="auto">
          <a:xfrm>
            <a:off x="7894320" y="2593065"/>
            <a:ext cx="1694" cy="2276961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7475" tIns="48738" rIns="97475" bIns="48738" anchor="ctr"/>
          <a:lstStyle/>
          <a:p>
            <a:endParaRPr lang="en-US"/>
          </a:p>
        </p:txBody>
      </p:sp>
      <p:sp>
        <p:nvSpPr>
          <p:cNvPr id="35844" name="Line 113"/>
          <p:cNvSpPr>
            <a:spLocks noChangeShapeType="1"/>
          </p:cNvSpPr>
          <p:nvPr/>
        </p:nvSpPr>
        <p:spPr bwMode="auto">
          <a:xfrm>
            <a:off x="7894320" y="4870026"/>
            <a:ext cx="2600960" cy="169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7475" tIns="48738" rIns="97475" bIns="48738" anchor="ctr"/>
          <a:lstStyle/>
          <a:p>
            <a:endParaRPr lang="en-US"/>
          </a:p>
        </p:txBody>
      </p:sp>
      <p:sp>
        <p:nvSpPr>
          <p:cNvPr id="35845" name="Text Box 114"/>
          <p:cNvSpPr txBox="1">
            <a:spLocks noChangeArrowheads="1"/>
          </p:cNvSpPr>
          <p:nvPr/>
        </p:nvSpPr>
        <p:spPr bwMode="auto">
          <a:xfrm>
            <a:off x="7101840" y="2731676"/>
            <a:ext cx="556027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F1</a:t>
            </a:r>
          </a:p>
        </p:txBody>
      </p:sp>
      <p:sp>
        <p:nvSpPr>
          <p:cNvPr id="35846" name="Text Box 115"/>
          <p:cNvSpPr txBox="1">
            <a:spLocks noChangeArrowheads="1"/>
          </p:cNvSpPr>
          <p:nvPr/>
        </p:nvSpPr>
        <p:spPr bwMode="auto">
          <a:xfrm>
            <a:off x="9682480" y="5076252"/>
            <a:ext cx="556027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F2</a:t>
            </a:r>
          </a:p>
        </p:txBody>
      </p:sp>
      <p:sp>
        <p:nvSpPr>
          <p:cNvPr id="35847" name="Text Box 116"/>
          <p:cNvSpPr txBox="1">
            <a:spLocks noChangeArrowheads="1"/>
          </p:cNvSpPr>
          <p:nvPr/>
        </p:nvSpPr>
        <p:spPr bwMode="auto">
          <a:xfrm>
            <a:off x="8283787" y="3071446"/>
            <a:ext cx="350742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35848" name="Text Box 117"/>
          <p:cNvSpPr txBox="1">
            <a:spLocks noChangeArrowheads="1"/>
          </p:cNvSpPr>
          <p:nvPr/>
        </p:nvSpPr>
        <p:spPr bwMode="auto">
          <a:xfrm>
            <a:off x="8185573" y="3154274"/>
            <a:ext cx="350742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35849" name="Text Box 118"/>
          <p:cNvSpPr txBox="1">
            <a:spLocks noChangeArrowheads="1"/>
          </p:cNvSpPr>
          <p:nvPr/>
        </p:nvSpPr>
        <p:spPr bwMode="auto">
          <a:xfrm>
            <a:off x="8544560" y="3127228"/>
            <a:ext cx="350742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35850" name="Text Box 119"/>
          <p:cNvSpPr txBox="1">
            <a:spLocks noChangeArrowheads="1"/>
          </p:cNvSpPr>
          <p:nvPr/>
        </p:nvSpPr>
        <p:spPr bwMode="auto">
          <a:xfrm>
            <a:off x="8446347" y="3238794"/>
            <a:ext cx="350742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35851" name="Text Box 120"/>
          <p:cNvSpPr txBox="1">
            <a:spLocks noChangeArrowheads="1"/>
          </p:cNvSpPr>
          <p:nvPr/>
        </p:nvSpPr>
        <p:spPr bwMode="auto">
          <a:xfrm>
            <a:off x="8348133" y="3370645"/>
            <a:ext cx="504630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xx</a:t>
            </a:r>
          </a:p>
        </p:txBody>
      </p:sp>
      <p:sp>
        <p:nvSpPr>
          <p:cNvPr id="35852" name="Text Box 121"/>
          <p:cNvSpPr txBox="1">
            <a:spLocks noChangeArrowheads="1"/>
          </p:cNvSpPr>
          <p:nvPr/>
        </p:nvSpPr>
        <p:spPr bwMode="auto">
          <a:xfrm>
            <a:off x="8707120" y="2883812"/>
            <a:ext cx="350742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35853" name="Text Box 122"/>
          <p:cNvSpPr txBox="1">
            <a:spLocks noChangeArrowheads="1"/>
          </p:cNvSpPr>
          <p:nvPr/>
        </p:nvSpPr>
        <p:spPr bwMode="auto">
          <a:xfrm>
            <a:off x="8869680" y="3046089"/>
            <a:ext cx="350742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35854" name="Text Box 123"/>
          <p:cNvSpPr txBox="1">
            <a:spLocks noChangeArrowheads="1"/>
          </p:cNvSpPr>
          <p:nvPr/>
        </p:nvSpPr>
        <p:spPr bwMode="auto">
          <a:xfrm>
            <a:off x="8805333" y="3289506"/>
            <a:ext cx="350742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35855" name="Text Box 124"/>
          <p:cNvSpPr txBox="1">
            <a:spLocks noChangeArrowheads="1"/>
          </p:cNvSpPr>
          <p:nvPr/>
        </p:nvSpPr>
        <p:spPr bwMode="auto">
          <a:xfrm>
            <a:off x="8446347" y="3017353"/>
            <a:ext cx="350742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35856" name="Text Box 125"/>
          <p:cNvSpPr txBox="1">
            <a:spLocks noChangeArrowheads="1"/>
          </p:cNvSpPr>
          <p:nvPr/>
        </p:nvSpPr>
        <p:spPr bwMode="auto">
          <a:xfrm>
            <a:off x="9425093" y="3749293"/>
            <a:ext cx="350742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35857" name="Text Box 126"/>
          <p:cNvSpPr txBox="1">
            <a:spLocks noChangeArrowheads="1"/>
          </p:cNvSpPr>
          <p:nvPr/>
        </p:nvSpPr>
        <p:spPr bwMode="auto">
          <a:xfrm>
            <a:off x="9326880" y="3832123"/>
            <a:ext cx="350742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35858" name="Text Box 127"/>
          <p:cNvSpPr txBox="1">
            <a:spLocks noChangeArrowheads="1"/>
          </p:cNvSpPr>
          <p:nvPr/>
        </p:nvSpPr>
        <p:spPr bwMode="auto">
          <a:xfrm>
            <a:off x="9685867" y="3805077"/>
            <a:ext cx="350742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35859" name="Text Box 128"/>
          <p:cNvSpPr txBox="1">
            <a:spLocks noChangeArrowheads="1"/>
          </p:cNvSpPr>
          <p:nvPr/>
        </p:nvSpPr>
        <p:spPr bwMode="auto">
          <a:xfrm>
            <a:off x="9587653" y="3916642"/>
            <a:ext cx="350742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35860" name="Text Box 129"/>
          <p:cNvSpPr txBox="1">
            <a:spLocks noChangeArrowheads="1"/>
          </p:cNvSpPr>
          <p:nvPr/>
        </p:nvSpPr>
        <p:spPr bwMode="auto">
          <a:xfrm>
            <a:off x="9489440" y="4048493"/>
            <a:ext cx="504630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xx</a:t>
            </a:r>
          </a:p>
        </p:txBody>
      </p:sp>
      <p:sp>
        <p:nvSpPr>
          <p:cNvPr id="35861" name="Text Box 130"/>
          <p:cNvSpPr txBox="1">
            <a:spLocks noChangeArrowheads="1"/>
          </p:cNvSpPr>
          <p:nvPr/>
        </p:nvSpPr>
        <p:spPr bwMode="auto">
          <a:xfrm>
            <a:off x="9767147" y="4148226"/>
            <a:ext cx="350742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35862" name="Text Box 131"/>
          <p:cNvSpPr txBox="1">
            <a:spLocks noChangeArrowheads="1"/>
          </p:cNvSpPr>
          <p:nvPr/>
        </p:nvSpPr>
        <p:spPr bwMode="auto">
          <a:xfrm>
            <a:off x="9309947" y="3991020"/>
            <a:ext cx="350742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</a:t>
            </a:r>
          </a:p>
        </p:txBody>
      </p:sp>
      <p:sp>
        <p:nvSpPr>
          <p:cNvPr id="35863" name="Text Box 132"/>
          <p:cNvSpPr txBox="1">
            <a:spLocks noChangeArrowheads="1"/>
          </p:cNvSpPr>
          <p:nvPr/>
        </p:nvSpPr>
        <p:spPr bwMode="auto">
          <a:xfrm>
            <a:off x="9587653" y="3695200"/>
            <a:ext cx="350742" cy="46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475" tIns="48738" rIns="97475" bIns="487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0160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40" y="402902"/>
            <a:ext cx="11216640" cy="1411479"/>
          </a:xfrm>
        </p:spPr>
        <p:txBody>
          <a:bodyPr>
            <a:normAutofit/>
          </a:bodyPr>
          <a:lstStyle/>
          <a:p>
            <a:r>
              <a:rPr lang="en-US" sz="4300" dirty="0">
                <a:solidFill>
                  <a:srgbClr val="CD0000"/>
                </a:solidFill>
              </a:rPr>
              <a:t>Clustering</a:t>
            </a:r>
          </a:p>
        </p:txBody>
      </p:sp>
      <p:pic>
        <p:nvPicPr>
          <p:cNvPr id="3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600704" y="1716088"/>
            <a:ext cx="5803392" cy="387032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44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WHO USES DATA SCIENCE?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525" y="1211212"/>
            <a:ext cx="4322425" cy="216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400" y="1856343"/>
            <a:ext cx="4322425" cy="8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400" y="3621071"/>
            <a:ext cx="4666675" cy="29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6221" y="3826787"/>
            <a:ext cx="3502773" cy="25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7000" y="3213100"/>
            <a:ext cx="25908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WHO USES DATA SCIENCE?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4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383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4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Can you think of others?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Data Science involves a variety of roles, not just one.</a:t>
            </a:r>
          </a:p>
        </p:txBody>
      </p:sp>
      <p:sp>
        <p:nvSpPr>
          <p:cNvPr id="319" name="Shape 31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124" y="2650900"/>
            <a:ext cx="10448574" cy="351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35006" y="1147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Data Science involves a variety of skill sets, not just one.</a:t>
            </a:r>
          </a:p>
        </p:txBody>
      </p:sp>
      <p:sp>
        <p:nvSpPr>
          <p:cNvPr id="326" name="Shape 326"/>
          <p:cNvSpPr/>
          <p:nvPr/>
        </p:nvSpPr>
        <p:spPr>
          <a:xfrm>
            <a:off x="635000" y="7155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500" y="2319250"/>
            <a:ext cx="6962975" cy="47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35003" y="1292775"/>
            <a:ext cx="52419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These roles prioritize different                                                                                    skill sets.</a:t>
            </a:r>
          </a:p>
          <a:p>
            <a:pPr lvl="0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However, all roles involve some                                                                         part of each skillset.</a:t>
            </a:r>
          </a:p>
          <a:p>
            <a:pPr lvl="0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Where are your strengths and weaknesses?</a:t>
            </a:r>
          </a:p>
        </p:txBody>
      </p:sp>
      <p:sp>
        <p:nvSpPr>
          <p:cNvPr id="333" name="Shape 33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187" y="1236662"/>
            <a:ext cx="6448425" cy="62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QUIZ</a:t>
            </a:r>
          </a:p>
        </p:txBody>
      </p:sp>
      <p:sp>
        <p:nvSpPr>
          <p:cNvPr id="340" name="Shape 340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BASELINE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1378035" y="464859"/>
            <a:ext cx="8290560" cy="892528"/>
          </a:xfrm>
        </p:spPr>
        <p:txBody>
          <a:bodyPr>
            <a:normAutofit/>
          </a:bodyPr>
          <a:lstStyle/>
          <a:p>
            <a:r>
              <a:rPr lang="en-US" sz="4300" dirty="0">
                <a:solidFill>
                  <a:srgbClr val="CD0000"/>
                </a:solidFill>
              </a:rPr>
              <a:t>Probability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3234" y="1543113"/>
            <a:ext cx="10233121" cy="5103220"/>
          </a:xfrm>
        </p:spPr>
        <p:txBody>
          <a:bodyPr/>
          <a:lstStyle/>
          <a:p>
            <a:r>
              <a:rPr lang="en-US" sz="2800" dirty="0">
                <a:latin typeface="+mj-lt"/>
              </a:rPr>
              <a:t>Probability is the measure of the </a:t>
            </a:r>
            <a:r>
              <a:rPr lang="en-US" sz="2800" dirty="0" smtClean="0">
                <a:latin typeface="+mj-lt"/>
              </a:rPr>
              <a:t>likelihood </a:t>
            </a:r>
            <a:r>
              <a:rPr lang="en-US" sz="2800" dirty="0">
                <a:latin typeface="+mj-lt"/>
              </a:rPr>
              <a:t>that an event will </a:t>
            </a:r>
            <a:r>
              <a:rPr lang="en-US" sz="2800" dirty="0" smtClean="0">
                <a:latin typeface="+mj-lt"/>
              </a:rPr>
              <a:t>occur.</a:t>
            </a:r>
            <a:endParaRPr lang="en-US" altLang="zh-TW" sz="2800" dirty="0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3063903" y="5058833"/>
            <a:ext cx="674624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475" tIns="48738" rIns="97475" bIns="48738"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 flipV="1">
            <a:off x="3063903" y="4734277"/>
            <a:ext cx="0" cy="3245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475" tIns="48738" rIns="97475" bIns="48738"/>
          <a:lstStyle/>
          <a:p>
            <a:endParaRPr lang="en-US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 flipV="1">
            <a:off x="9810143" y="4734277"/>
            <a:ext cx="0" cy="3245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475" tIns="48738" rIns="97475" bIns="48738"/>
          <a:lstStyle/>
          <a:p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901343" y="4247445"/>
            <a:ext cx="1056640" cy="422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475" tIns="48738" rIns="97475" bIns="487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100"/>
              <a:t>0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9566303" y="4247445"/>
            <a:ext cx="731520" cy="422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475" tIns="48738" rIns="97475" bIns="487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100"/>
              <a:t>1.0</a:t>
            </a: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6477663" y="4896555"/>
            <a:ext cx="0" cy="4056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475" tIns="48738" rIns="97475" bIns="48738"/>
          <a:lstStyle/>
          <a:p>
            <a:endParaRPr lang="en-US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52543" y="4409723"/>
            <a:ext cx="731520" cy="422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475" tIns="48738" rIns="97475" bIns="487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100"/>
              <a:t>0.5</a:t>
            </a: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 flipV="1">
            <a:off x="6477663" y="5383389"/>
            <a:ext cx="0" cy="4056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475" tIns="48738" rIns="97475" bIns="4873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22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2961475" y="2224348"/>
            <a:ext cx="7559399" cy="38367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Form groups of three.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Answer the following questions.  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True or False:  Gender (coded male=0, female=1) is a continuous variable.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According to the table on the next slide, BMI is the _____</a:t>
            </a:r>
          </a:p>
          <a:p>
            <a:pPr marL="1371600" lvl="2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Outcome</a:t>
            </a:r>
          </a:p>
          <a:p>
            <a:pPr marL="1371600" lvl="2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Predictor</a:t>
            </a:r>
          </a:p>
          <a:p>
            <a:pPr marL="1371600" lvl="2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Covariate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Draw a normal distribution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True or False:  Linear regression is an unsupervised learning algorithm.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a hypothesis test?</a:t>
            </a:r>
          </a:p>
        </p:txBody>
      </p:sp>
      <p:sp>
        <p:nvSpPr>
          <p:cNvPr id="348" name="Shape 348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DIRECTIONS  (10 minutes)</a:t>
            </a:r>
          </a:p>
        </p:txBody>
      </p:sp>
      <p:cxnSp>
        <p:nvCxnSpPr>
          <p:cNvPr id="349" name="Shape 349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50" name="Shape 35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DATA SCIENCE BASELINE QUIZ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2961475" y="2224348"/>
            <a:ext cx="7559399" cy="38367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59" name="Shape 359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60" name="Shape 36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DATA SCIENCE BASELINE QUIZ</a:t>
            </a:r>
          </a:p>
        </p:txBody>
      </p:sp>
      <p:pic>
        <p:nvPicPr>
          <p:cNvPr id="361" name="Shape 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575" y="1350925"/>
            <a:ext cx="8079625" cy="584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367" name="Shape 36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DATA SCIENCE WORKFLOW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methodology for doing Data Science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Similar to the scientific method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Helps produce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reliable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results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Reliable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 Accurate findings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 Others can follow your steps and get the same results</a:t>
            </a:r>
          </a:p>
        </p:txBody>
      </p:sp>
      <p:sp>
        <p:nvSpPr>
          <p:cNvPr id="373" name="Shape 37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steps: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the problem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Acquire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Parse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Mine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Refine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Build a data model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Present the results</a:t>
            </a:r>
          </a:p>
        </p:txBody>
      </p:sp>
      <p:sp>
        <p:nvSpPr>
          <p:cNvPr id="379" name="Shape 37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80" name="Shape 38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4000" y="1272925"/>
            <a:ext cx="4264698" cy="564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6" name="Shape 38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87" name="Shape 387" descr="1 Identif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99" y="1932014"/>
            <a:ext cx="11734798" cy="343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94" name="Shape 394" descr="2 Acquire.png"/>
          <p:cNvPicPr preferRelativeResize="0"/>
          <p:nvPr/>
        </p:nvPicPr>
        <p:blipFill rotWithShape="1">
          <a:blip r:embed="rId3">
            <a:alphaModFix/>
          </a:blip>
          <a:srcRect l="367" r="367"/>
          <a:stretch/>
        </p:blipFill>
        <p:spPr>
          <a:xfrm>
            <a:off x="634999" y="1932014"/>
            <a:ext cx="11734798" cy="343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01" name="Shape 401" descr="3 Parse.png"/>
          <p:cNvPicPr preferRelativeResize="0"/>
          <p:nvPr/>
        </p:nvPicPr>
        <p:blipFill rotWithShape="1">
          <a:blip r:embed="rId3">
            <a:alphaModFix/>
          </a:blip>
          <a:srcRect l="3497" r="3488"/>
          <a:stretch/>
        </p:blipFill>
        <p:spPr>
          <a:xfrm>
            <a:off x="635000" y="1931999"/>
            <a:ext cx="11734800" cy="3438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08" name="Shape 408" descr="4 Mine.png"/>
          <p:cNvPicPr preferRelativeResize="0"/>
          <p:nvPr/>
        </p:nvPicPr>
        <p:blipFill rotWithShape="1">
          <a:blip r:embed="rId3">
            <a:alphaModFix/>
          </a:blip>
          <a:srcRect l="4103" r="4094"/>
          <a:stretch/>
        </p:blipFill>
        <p:spPr>
          <a:xfrm>
            <a:off x="634999" y="1932025"/>
            <a:ext cx="11734797" cy="3438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15" name="Shape 415" descr="5 Refine.png"/>
          <p:cNvPicPr preferRelativeResize="0"/>
          <p:nvPr/>
        </p:nvPicPr>
        <p:blipFill rotWithShape="1">
          <a:blip r:embed="rId3">
            <a:alphaModFix/>
          </a:blip>
          <a:srcRect l="777" r="777"/>
          <a:stretch/>
        </p:blipFill>
        <p:spPr>
          <a:xfrm>
            <a:off x="635000" y="1932025"/>
            <a:ext cx="11734800" cy="343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580432" y="598773"/>
            <a:ext cx="11734800" cy="711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300" dirty="0">
                <a:solidFill>
                  <a:srgbClr val="CD0000"/>
                </a:solidFill>
              </a:rPr>
              <a:t>Probability</a:t>
            </a:r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098592" y="1821090"/>
            <a:ext cx="11216640" cy="463336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 sz="2800" i="1" dirty="0">
                <a:latin typeface="+mj-lt"/>
              </a:rPr>
              <a:t>Probability</a:t>
            </a:r>
            <a:r>
              <a:rPr lang="en-US" altLang="en-US" sz="2800" dirty="0">
                <a:latin typeface="+mj-lt"/>
              </a:rPr>
              <a:t> is a measure of the likelihood of a random phenomenon or chance behavior.  Probability describes the long-term proportion with which a certain outcome will occur in situations with short-term uncertainty.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latin typeface="+mj-lt"/>
              </a:rPr>
              <a:t>Probability </a:t>
            </a:r>
            <a:r>
              <a:rPr lang="en-US" altLang="en-US" sz="2800" dirty="0">
                <a:latin typeface="+mj-lt"/>
              </a:rPr>
              <a:t>is expressed in numbers between 0 and 1.  Probability = 0 means the event never happens; probability = 1 means it always happens.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latin typeface="+mj-lt"/>
              </a:rPr>
              <a:t>The total probability of all possible event always sums to 1. </a:t>
            </a:r>
          </a:p>
        </p:txBody>
      </p:sp>
    </p:spTree>
    <p:extLst>
      <p:ext uri="{BB962C8B-B14F-4D97-AF65-F5344CB8AC3E}">
        <p14:creationId xmlns:p14="http://schemas.microsoft.com/office/powerpoint/2010/main" val="4092265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22" name="Shape 422" descr="6 Build.png"/>
          <p:cNvPicPr preferRelativeResize="0"/>
          <p:nvPr/>
        </p:nvPicPr>
        <p:blipFill rotWithShape="1">
          <a:blip r:embed="rId3">
            <a:alphaModFix/>
          </a:blip>
          <a:srcRect l="4767" r="4767"/>
          <a:stretch/>
        </p:blipFill>
        <p:spPr>
          <a:xfrm>
            <a:off x="634999" y="1932012"/>
            <a:ext cx="11734800" cy="343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29" name="Shape 429" descr="7 Present.png"/>
          <p:cNvPicPr preferRelativeResize="0"/>
          <p:nvPr/>
        </p:nvPicPr>
        <p:blipFill rotWithShape="1">
          <a:blip r:embed="rId3">
            <a:alphaModFix/>
          </a:blip>
          <a:srcRect l="1978" r="1987"/>
          <a:stretch/>
        </p:blipFill>
        <p:spPr>
          <a:xfrm>
            <a:off x="635000" y="1932025"/>
            <a:ext cx="11734799" cy="3438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34999" y="1292775"/>
            <a:ext cx="88773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Problem Statement:  “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Using Planet Express customer data from January 3001-3005, determine how likely previous customers are to request a repeat delivery using demographic information (profession, company size, location) and previous delivery data (days since last delivery, number of total deliveries).”</a:t>
            </a:r>
          </a:p>
        </p:txBody>
      </p:sp>
      <p:sp>
        <p:nvSpPr>
          <p:cNvPr id="435" name="Shape 43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FUTURAMA EXAMPLE</a:t>
            </a:r>
          </a:p>
        </p:txBody>
      </p:sp>
      <p:pic>
        <p:nvPicPr>
          <p:cNvPr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2300" y="1745662"/>
            <a:ext cx="28575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35000" y="4671075"/>
            <a:ext cx="11734800" cy="2379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marR="0" lvl="0" indent="-256540" algn="l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We can use the Data Science workflow to work through this problem.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the business/product objectives.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and hypothesize goals and criteria for success.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Create a set of questions to help you identify the correct data set.</a:t>
            </a:r>
          </a:p>
        </p:txBody>
      </p:sp>
      <p:sp>
        <p:nvSpPr>
          <p:cNvPr id="443" name="Shape 44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FUTURAMA EXAMPLE:  IDENTIFY THE PROBLEM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Ideal data vs. data that is available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Learn about limitations of the data.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data is available for this example?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kind of questions might we want to ask about the data?</a:t>
            </a:r>
          </a:p>
        </p:txBody>
      </p:sp>
      <p:sp>
        <p:nvSpPr>
          <p:cNvPr id="449" name="Shape 44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FUTURAMA EXAMPLE:  ACQUIRE THE DATA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Questions to ask about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Is there enough data?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Does it appropriately align with the question/problem statement?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Can the dataset be trusted?  How was it collected?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Is this dataset aggregated?  Can we use the aggregation or do we need to get it pre-aggregated?</a:t>
            </a:r>
          </a:p>
        </p:txBody>
      </p:sp>
      <p:sp>
        <p:nvSpPr>
          <p:cNvPr id="455" name="Shape 45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FUTURAMA EXAMPLE:  ACQUIRE THE DATA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Secondary data = we didn’t directly collect it ourselves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data dictionary</a:t>
            </a:r>
          </a:p>
        </p:txBody>
      </p:sp>
      <p:sp>
        <p:nvSpPr>
          <p:cNvPr id="461" name="Shape 46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FUTURAMA EXAMPLE:  PARSE THE DATA</a:t>
            </a:r>
          </a:p>
        </p:txBody>
      </p:sp>
      <p:graphicFrame>
        <p:nvGraphicFramePr>
          <p:cNvPr id="462" name="Shape 462"/>
          <p:cNvGraphicFramePr/>
          <p:nvPr/>
        </p:nvGraphicFramePr>
        <p:xfrm>
          <a:off x="622750" y="3204475"/>
          <a:ext cx="12078800" cy="3626970"/>
        </p:xfrm>
        <a:graphic>
          <a:graphicData uri="http://schemas.openxmlformats.org/drawingml/2006/table">
            <a:tbl>
              <a:tblPr>
                <a:noFill/>
                <a:tableStyleId>{55C0E87B-D1DA-4881-B021-D3841F6DE21A}</a:tableStyleId>
              </a:tblPr>
              <a:tblGrid>
                <a:gridCol w="3629275"/>
                <a:gridCol w="4181550"/>
                <a:gridCol w="4267975"/>
              </a:tblGrid>
              <a:tr h="6096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Variable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Description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Type of Variable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Profession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Title of the account owner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Company Size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1- small, 2- medium, 3- large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Location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Planet of the company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Days Since Last Delivery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Continuous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Deliveries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Continuous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Questions to ask while parsing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Is there documentation for the data?  Is there a data dictionary?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kind of filtering, sorting, or simple visualizations can help understand the data?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information is contained in the data?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data types are the variables?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Are there outliers?  Are there trends?</a:t>
            </a:r>
          </a:p>
        </p:txBody>
      </p:sp>
      <p:sp>
        <p:nvSpPr>
          <p:cNvPr id="468" name="Shape 46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FUTURAMA EXAMPLE:  PARSE THE DATA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Think about sampling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Get to know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Explore outliers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Address missing values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Derive new variables (i.e. columns)</a:t>
            </a:r>
          </a:p>
        </p:txBody>
      </p:sp>
      <p:sp>
        <p:nvSpPr>
          <p:cNvPr id="474" name="Shape 47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FUTURAMA EXAMPLE:  MINE THE DATA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FUTURAMA EXAMPLE:  MINE THE DATA</a:t>
            </a:r>
          </a:p>
        </p:txBody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Common steps while mining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Sample the data with appropriate methodology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Explore outliers and null values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Format and clean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Determine how to address missing values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Format and combine data; aggregate and derive new columns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1378035" y="464859"/>
            <a:ext cx="8290560" cy="892528"/>
          </a:xfrm>
        </p:spPr>
        <p:txBody>
          <a:bodyPr>
            <a:normAutofit/>
          </a:bodyPr>
          <a:lstStyle/>
          <a:p>
            <a:r>
              <a:rPr lang="en-US" sz="4300" dirty="0">
                <a:solidFill>
                  <a:srgbClr val="CD0000"/>
                </a:solidFill>
              </a:rPr>
              <a:t>Assigning Probabilities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3234" y="1709671"/>
            <a:ext cx="10233121" cy="5103220"/>
          </a:xfrm>
        </p:spPr>
        <p:txBody>
          <a:bodyPr>
            <a:normAutofit/>
          </a:bodyPr>
          <a:lstStyle/>
          <a:p>
            <a:r>
              <a:rPr lang="en-US" altLang="en-US" sz="2800" b="1" i="1" dirty="0">
                <a:latin typeface="+mj-lt"/>
              </a:rPr>
              <a:t>Classical approach</a:t>
            </a:r>
            <a:r>
              <a:rPr lang="en-US" altLang="en-US" sz="2800" dirty="0">
                <a:latin typeface="+mj-lt"/>
              </a:rPr>
              <a:t>: make certain assumptions (such as equally likely, independence) about situation.</a:t>
            </a:r>
          </a:p>
          <a:p>
            <a:endParaRPr lang="en-US" altLang="en-US" sz="2800" dirty="0">
              <a:latin typeface="+mj-lt"/>
            </a:endParaRPr>
          </a:p>
          <a:p>
            <a:r>
              <a:rPr lang="en-US" altLang="en-US" sz="2800" b="1" i="1" dirty="0">
                <a:latin typeface="+mj-lt"/>
              </a:rPr>
              <a:t>Relative frequency</a:t>
            </a:r>
            <a:r>
              <a:rPr lang="en-US" altLang="en-US" sz="2800" dirty="0">
                <a:latin typeface="+mj-lt"/>
              </a:rPr>
              <a:t>: assigning probabilities based on experimentation or historical data.</a:t>
            </a:r>
          </a:p>
          <a:p>
            <a:endParaRPr lang="en-US" altLang="en-US" sz="2800" dirty="0">
              <a:latin typeface="+mj-lt"/>
            </a:endParaRPr>
          </a:p>
          <a:p>
            <a:r>
              <a:rPr lang="en-US" altLang="en-US" sz="2800" b="1" i="1" dirty="0">
                <a:latin typeface="+mj-lt"/>
              </a:rPr>
              <a:t>Subjective approach</a:t>
            </a:r>
            <a:r>
              <a:rPr lang="en-US" altLang="en-US" sz="2800" dirty="0">
                <a:latin typeface="+mj-lt"/>
              </a:rPr>
              <a:t>: Assigning probabilities based on the assignor’s judgment. </a:t>
            </a:r>
            <a:r>
              <a:rPr lang="en-US" altLang="en-US" sz="2800" dirty="0">
                <a:solidFill>
                  <a:srgbClr val="FF0000"/>
                </a:solidFill>
                <a:latin typeface="+mj-lt"/>
              </a:rPr>
              <a:t>[Bayesian]</a:t>
            </a:r>
            <a:endParaRPr lang="en-US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9830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35006" y="1276016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Use statistics and visualization to identify trends 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Example of basic statistics</a:t>
            </a:r>
          </a:p>
        </p:txBody>
      </p:sp>
      <p:sp>
        <p:nvSpPr>
          <p:cNvPr id="486" name="Shape 48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FUTURAMA EXAMPLE:  REFINE THE DATA</a:t>
            </a:r>
          </a:p>
        </p:txBody>
      </p:sp>
      <p:graphicFrame>
        <p:nvGraphicFramePr>
          <p:cNvPr id="487" name="Shape 487"/>
          <p:cNvGraphicFramePr/>
          <p:nvPr/>
        </p:nvGraphicFramePr>
        <p:xfrm>
          <a:off x="2059987" y="2962675"/>
          <a:ext cx="9262975" cy="3908975"/>
        </p:xfrm>
        <a:graphic>
          <a:graphicData uri="http://schemas.openxmlformats.org/drawingml/2006/table">
            <a:tbl>
              <a:tblPr>
                <a:noFill/>
                <a:tableStyleId>{55C0E87B-D1DA-4881-B021-D3841F6DE21A}</a:tableStyleId>
              </a:tblPr>
              <a:tblGrid>
                <a:gridCol w="4304000"/>
                <a:gridCol w="4958975"/>
              </a:tblGrid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Variable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Mean (STD) or Frequency (%)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Deliveries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50.0 (10)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Earth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50 (10%)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Amphibios 9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Bogad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Colgate 8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Other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150 (30%)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Descriptive stats help refine by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Identifying trends and outliers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Deciding how to deal with outliers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Applying descriptive and inferential statistics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Determining visualization techniques for different data types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Transforming data</a:t>
            </a:r>
          </a:p>
        </p:txBody>
      </p:sp>
      <p:sp>
        <p:nvSpPr>
          <p:cNvPr id="493" name="Shape 49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FUTURAMA EXAMPLE:  REFINE THE DATA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Select a model based upon the outcome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model statement:  “</a:t>
            </a: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We completed a logistic regression using Statsmodels v. XX. We calculated the probability of a customer placing another order with Planet Express.”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Steps for model building</a:t>
            </a:r>
          </a:p>
        </p:txBody>
      </p:sp>
      <p:sp>
        <p:nvSpPr>
          <p:cNvPr id="499" name="Shape 49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FUTURAMA EXAMPLE:  CREATE A DATA MODEL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steps for model building are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Select the appropriate model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Build the model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Evaluate and refine the model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Predict outcomes and action items</a:t>
            </a:r>
          </a:p>
        </p:txBody>
      </p:sp>
      <p:sp>
        <p:nvSpPr>
          <p:cNvPr id="505" name="Shape 50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FUTURAMA EXAMPLE:  CREATE A DATA MODEL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You have to effectively communicate your results for them to matter!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Ranges from a simple email to a complex web graphic.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Make sure to consider your audience.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presentation for fellow data scientists will be drastically different from a presentation for an executive.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Key factors of a good presentation include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Summarize findings with narrative and storytelling techniques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Refine your visualizations for broader comprehension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Present both limitations and assumptions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Determine the integrity of your analyses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Consider the degree of disclosure for various stakeholders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Test and evaluate the effectiveness of your presentation beforehand</a:t>
            </a:r>
          </a:p>
        </p:txBody>
      </p:sp>
      <p:sp>
        <p:nvSpPr>
          <p:cNvPr id="517" name="Shape 517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presentations and infographics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512 Paths to the White House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Who Old Are You?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2015 NFL Predictions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GUIDED PRACTICE</a:t>
            </a:r>
          </a:p>
        </p:txBody>
      </p:sp>
      <p:sp>
        <p:nvSpPr>
          <p:cNvPr id="529" name="Shape 52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WORK FLOW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2961475" y="2224350"/>
            <a:ext cx="7559399" cy="3429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Divide into 4 groups, each located at a whiteboard.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IDENTIFY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Each group should develop 1 research question they would like to know about their classmates.  Create a hypothesis to your question. Don’t share your question yet! (5 minutes)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ACQUIRE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Rotate from group to group to collect data for your hypothesis.  Have other students write or tally their answers on the whiteboard.  (10 minutes)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PRESENT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Communicate the results of your analysis to the class. (10 minutes)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a narrative to summarize your findings.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Provide a basic visualization for easy comprehension.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Choose one student to present for the group.</a:t>
            </a:r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3052744" y="62495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Presentation of the results</a:t>
            </a:r>
          </a:p>
        </p:txBody>
      </p:sp>
      <p:sp>
        <p:nvSpPr>
          <p:cNvPr id="538" name="Shape 538"/>
          <p:cNvSpPr/>
          <p:nvPr/>
        </p:nvSpPr>
        <p:spPr>
          <a:xfrm>
            <a:off x="2989800" y="58568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539" name="Shape 539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DIRECTIONS  (25 minutes)</a:t>
            </a:r>
          </a:p>
        </p:txBody>
      </p:sp>
      <p:cxnSp>
        <p:nvCxnSpPr>
          <p:cNvPr id="540" name="Shape 540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41" name="Shape 54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DATA SCIENCE WORKFLOW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DEMO</a:t>
            </a:r>
          </a:p>
        </p:txBody>
      </p:sp>
      <p:sp>
        <p:nvSpPr>
          <p:cNvPr id="547" name="Shape 54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ENVIRONMENT SETUP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1378035" y="464859"/>
            <a:ext cx="8290560" cy="892528"/>
          </a:xfrm>
        </p:spPr>
        <p:txBody>
          <a:bodyPr>
            <a:normAutofit/>
          </a:bodyPr>
          <a:lstStyle/>
          <a:p>
            <a:r>
              <a:rPr lang="en-US" sz="4300" dirty="0">
                <a:solidFill>
                  <a:srgbClr val="CD0000"/>
                </a:solidFill>
              </a:rPr>
              <a:t>Sample Space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3234" y="1543114"/>
            <a:ext cx="8290560" cy="4787194"/>
          </a:xfrm>
        </p:spPr>
        <p:txBody>
          <a:bodyPr>
            <a:normAutofit/>
          </a:bodyPr>
          <a:lstStyle/>
          <a:p>
            <a:endParaRPr lang="en-US" sz="2800" dirty="0">
              <a:latin typeface="+mj-lt"/>
            </a:endParaRPr>
          </a:p>
          <a:p>
            <a:pPr marL="164948" lvl="1" indent="0">
              <a:spcBef>
                <a:spcPts val="1066"/>
              </a:spcBef>
              <a:buNone/>
            </a:pPr>
            <a:r>
              <a:rPr lang="en-US" altLang="en-US" sz="2800" dirty="0">
                <a:latin typeface="+mj-lt"/>
              </a:rPr>
              <a:t>Coin Toss ={</a:t>
            </a:r>
            <a:r>
              <a:rPr lang="en-US" altLang="en-US" sz="2800" dirty="0" err="1">
                <a:latin typeface="+mj-lt"/>
              </a:rPr>
              <a:t>head,tail</a:t>
            </a:r>
            <a:r>
              <a:rPr lang="en-US" altLang="en-US" sz="2800" dirty="0">
                <a:latin typeface="+mj-lt"/>
              </a:rPr>
              <a:t>} </a:t>
            </a:r>
          </a:p>
          <a:p>
            <a:pPr marL="164948" lvl="1" indent="0">
              <a:spcBef>
                <a:spcPts val="1066"/>
              </a:spcBef>
              <a:buNone/>
            </a:pPr>
            <a:endParaRPr lang="en-US" altLang="en-US" sz="2800" dirty="0">
              <a:latin typeface="+mj-lt"/>
            </a:endParaRPr>
          </a:p>
          <a:p>
            <a:pPr marL="164948" lvl="1" indent="0">
              <a:spcBef>
                <a:spcPts val="1066"/>
              </a:spcBef>
              <a:buNone/>
            </a:pPr>
            <a:r>
              <a:rPr lang="en-US" altLang="zh-CN" sz="2800" dirty="0">
                <a:latin typeface="+mj-lt"/>
                <a:ea typeface="SimSun" panose="02010600030101010101" pitchFamily="2" charset="-122"/>
              </a:rPr>
              <a:t>Two coins S </a:t>
            </a:r>
            <a:r>
              <a:rPr lang="en-US" altLang="zh-CN" sz="2800" dirty="0">
                <a:latin typeface="+mj-lt"/>
                <a:ea typeface="SimSun" panose="02010600030101010101" pitchFamily="2" charset="-122"/>
              </a:rPr>
              <a:t>= {HH, HT, TH, TT</a:t>
            </a:r>
            <a:r>
              <a:rPr lang="en-US" altLang="zh-CN" sz="2800" dirty="0">
                <a:latin typeface="+mj-lt"/>
                <a:ea typeface="SimSun" panose="02010600030101010101" pitchFamily="2" charset="-122"/>
              </a:rPr>
              <a:t>}</a:t>
            </a:r>
          </a:p>
          <a:p>
            <a:pPr marL="243688" lvl="1">
              <a:spcBef>
                <a:spcPts val="1066"/>
              </a:spcBef>
            </a:pPr>
            <a:endParaRPr lang="en-US" sz="2800" dirty="0">
              <a:latin typeface="+mj-lt"/>
            </a:endParaRPr>
          </a:p>
          <a:p>
            <a:r>
              <a:rPr lang="en-US" altLang="en-US" sz="2800" dirty="0" smtClean="0">
                <a:latin typeface="+mj-lt"/>
              </a:rPr>
              <a:t>Inspecting a part ={</a:t>
            </a:r>
            <a:r>
              <a:rPr lang="en-US" altLang="en-US" sz="2800" dirty="0" err="1" smtClean="0">
                <a:latin typeface="+mj-lt"/>
              </a:rPr>
              <a:t>good,bad</a:t>
            </a:r>
            <a:r>
              <a:rPr lang="en-US" altLang="en-US" sz="2800" dirty="0" smtClean="0">
                <a:latin typeface="+mj-lt"/>
              </a:rPr>
              <a:t>}</a:t>
            </a:r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altLang="en-US" sz="2800" dirty="0">
                <a:latin typeface="+mj-lt"/>
              </a:rPr>
              <a:t>Rolling a </a:t>
            </a:r>
            <a:r>
              <a:rPr lang="en-US" altLang="en-US" sz="2800" dirty="0" smtClean="0">
                <a:latin typeface="+mj-lt"/>
              </a:rPr>
              <a:t>die S ={1,2,3,4,5,6}</a:t>
            </a:r>
            <a:endParaRPr lang="en-US" sz="2800" dirty="0">
              <a:latin typeface="+mj-lt"/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93209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Brief intro of tools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Environment setup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Create a Github account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Install Python 2.7 and Anaconda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Practice Python syntax, Terminal commands, and Pandas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iPython Notebook test and Python review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Test your new setup using the lesson 1 starter code available at </a:t>
            </a:r>
            <a:r>
              <a:rPr lang="en-US" sz="2800" i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/lessons/lesson-1/code/starter-code/lesson1-starter-code.ipynb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in the Github repo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Ask your classmates and instructor for help if you have problems!</a:t>
            </a:r>
          </a:p>
        </p:txBody>
      </p:sp>
      <p:sp>
        <p:nvSpPr>
          <p:cNvPr id="559" name="Shape 55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565" name="Shape 565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REVIEW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You should now be able to answer the following questions: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is Data Science?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is the Data Science workflow?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How can you have a successful learning experience at GA?</a:t>
            </a:r>
          </a:p>
        </p:txBody>
      </p:sp>
      <p:sp>
        <p:nvSpPr>
          <p:cNvPr id="571" name="Shape 57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577" name="Shape 57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>
            <a:spLocks noGrp="1"/>
          </p:cNvSpPr>
          <p:nvPr>
            <p:ph type="title"/>
          </p:nvPr>
        </p:nvSpPr>
        <p:spPr>
          <a:xfrm>
            <a:off x="632056" y="577954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 smtClean="0">
                <a:latin typeface="Oswald"/>
                <a:ea typeface="Oswald"/>
                <a:cs typeface="Oswald"/>
                <a:sym typeface="Oswald"/>
              </a:rPr>
              <a:t>Projects Timeline</a:t>
            </a:r>
            <a:endParaRPr lang="en-US" sz="54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632056" y="1621853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" name="Picture 1" descr="Screen Shot 2017-04-02 at 3.09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58" y="1621853"/>
            <a:ext cx="8216900" cy="501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>
            <a:spLocks noGrp="1"/>
          </p:cNvSpPr>
          <p:nvPr>
            <p:ph type="title"/>
          </p:nvPr>
        </p:nvSpPr>
        <p:spPr>
          <a:xfrm>
            <a:off x="632056" y="577954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 smtClean="0">
                <a:latin typeface="Oswald"/>
                <a:ea typeface="Oswald"/>
                <a:cs typeface="Oswald"/>
                <a:sym typeface="Oswald"/>
              </a:rPr>
              <a:t>Projects Timeline</a:t>
            </a:r>
            <a:endParaRPr lang="en-US" sz="54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632056" y="1621853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82222" cy="730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05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>
            <a:spLocks noGrp="1"/>
          </p:cNvSpPr>
          <p:nvPr>
            <p:ph type="title"/>
          </p:nvPr>
        </p:nvSpPr>
        <p:spPr>
          <a:xfrm>
            <a:off x="632056" y="577954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 smtClean="0">
                <a:latin typeface="Oswald"/>
                <a:ea typeface="Oswald"/>
                <a:cs typeface="Oswald"/>
                <a:sym typeface="Oswald"/>
              </a:rPr>
              <a:t>Project 1</a:t>
            </a:r>
            <a:endParaRPr lang="en-US" sz="54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632056" y="1621853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Project: Begin work on Project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1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Look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at Project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en-US" sz="2800" dirty="0" err="1" smtClean="0">
                <a:latin typeface="Georgia"/>
                <a:ea typeface="Georgia"/>
                <a:cs typeface="Georgia"/>
                <a:sym typeface="Georgia"/>
              </a:rPr>
              <a:t>iPython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notebook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1372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  <p:sp>
        <p:nvSpPr>
          <p:cNvPr id="583" name="Shape 583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>
                <a:latin typeface="Oswald"/>
                <a:ea typeface="Oswald"/>
                <a:cs typeface="Oswald"/>
                <a:sym typeface="Oswald"/>
              </a:rPr>
              <a:t>DUE DATE</a:t>
            </a:r>
          </a:p>
        </p:txBody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Project: Begin work on Project 1</a:t>
            </a:r>
          </a:p>
          <a:p>
            <a:pPr marR="0" lvl="0" algn="l" rtl="0">
              <a:spcBef>
                <a:spcPts val="1000"/>
              </a:spcBef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660677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590" name="Shape 5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91" name="Shape 5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92" name="Shape 59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219951" y="395574"/>
            <a:ext cx="11216640" cy="141147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300" dirty="0">
                <a:solidFill>
                  <a:srgbClr val="CD0000"/>
                </a:solidFill>
              </a:rPr>
              <a:t>Probability</a:t>
            </a:r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098592" y="920827"/>
            <a:ext cx="11216640" cy="6032943"/>
          </a:xfrm>
        </p:spPr>
        <p:txBody>
          <a:bodyPr>
            <a:noAutofit/>
          </a:bodyPr>
          <a:lstStyle/>
          <a:p>
            <a:endParaRPr lang="en-US" altLang="en-US" sz="28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>
              <a:buFontTx/>
              <a:buAutoNum type="arabicPeriod"/>
            </a:pPr>
            <a:r>
              <a:rPr lang="en-US" altLang="en-US" sz="2800" dirty="0">
                <a:latin typeface="+mj-lt"/>
              </a:rPr>
              <a:t>The probability of any event </a:t>
            </a:r>
            <a:r>
              <a:rPr lang="en-US" altLang="en-US" sz="2800" i="1" dirty="0">
                <a:latin typeface="+mj-lt"/>
              </a:rPr>
              <a:t>E</a:t>
            </a:r>
            <a:r>
              <a:rPr lang="en-US" altLang="en-US" sz="2800" dirty="0">
                <a:latin typeface="+mj-lt"/>
              </a:rPr>
              <a:t>, </a:t>
            </a:r>
            <a:r>
              <a:rPr lang="en-US" altLang="en-US" sz="2800" i="1" dirty="0">
                <a:latin typeface="+mj-lt"/>
              </a:rPr>
              <a:t>P</a:t>
            </a:r>
            <a:r>
              <a:rPr lang="en-US" altLang="en-US" sz="2800" dirty="0">
                <a:latin typeface="+mj-lt"/>
              </a:rPr>
              <a:t>(</a:t>
            </a:r>
            <a:r>
              <a:rPr lang="en-US" altLang="en-US" sz="2800" i="1" dirty="0">
                <a:latin typeface="+mj-lt"/>
              </a:rPr>
              <a:t>E</a:t>
            </a:r>
            <a:r>
              <a:rPr lang="en-US" altLang="en-US" sz="2800" dirty="0">
                <a:latin typeface="+mj-lt"/>
              </a:rPr>
              <a:t>), must be between 0 and 1 inclusive.  That is,  </a:t>
            </a:r>
          </a:p>
          <a:p>
            <a:r>
              <a:rPr lang="en-US" altLang="en-US" sz="2800" dirty="0">
                <a:latin typeface="+mj-lt"/>
              </a:rPr>
              <a:t>					0 </a:t>
            </a:r>
            <a:r>
              <a:rPr lang="en-US" altLang="en-US" sz="2800" u="sng" dirty="0">
                <a:latin typeface="+mj-lt"/>
              </a:rPr>
              <a:t>&lt;</a:t>
            </a:r>
            <a:r>
              <a:rPr lang="en-US" altLang="en-US" sz="2800" dirty="0">
                <a:latin typeface="+mj-lt"/>
              </a:rPr>
              <a:t> </a:t>
            </a:r>
            <a:r>
              <a:rPr lang="en-US" altLang="en-US" sz="2800" i="1" dirty="0">
                <a:latin typeface="+mj-lt"/>
              </a:rPr>
              <a:t>P</a:t>
            </a:r>
            <a:r>
              <a:rPr lang="en-US" altLang="en-US" sz="2800" dirty="0">
                <a:latin typeface="+mj-lt"/>
              </a:rPr>
              <a:t>(</a:t>
            </a:r>
            <a:r>
              <a:rPr lang="en-US" altLang="en-US" sz="2800" i="1" dirty="0">
                <a:latin typeface="+mj-lt"/>
              </a:rPr>
              <a:t>E</a:t>
            </a:r>
            <a:r>
              <a:rPr lang="en-US" altLang="en-US" sz="2800" dirty="0">
                <a:latin typeface="+mj-lt"/>
              </a:rPr>
              <a:t>) </a:t>
            </a:r>
            <a:r>
              <a:rPr lang="en-US" altLang="en-US" sz="2800" u="sng" dirty="0">
                <a:latin typeface="+mj-lt"/>
              </a:rPr>
              <a:t>&lt;</a:t>
            </a:r>
            <a:r>
              <a:rPr lang="en-US" altLang="en-US" sz="2800" dirty="0">
                <a:latin typeface="+mj-lt"/>
              </a:rPr>
              <a:t> 1.</a:t>
            </a:r>
          </a:p>
          <a:p>
            <a:endParaRPr lang="en-US" altLang="en-US" sz="2800" dirty="0">
              <a:latin typeface="+mj-lt"/>
            </a:endParaRPr>
          </a:p>
          <a:p>
            <a:r>
              <a:rPr lang="en-US" altLang="en-US" sz="2800" dirty="0">
                <a:latin typeface="+mj-lt"/>
              </a:rPr>
              <a:t>2. If an event is </a:t>
            </a:r>
            <a:r>
              <a:rPr lang="en-US" altLang="en-US" sz="2800" b="1" dirty="0">
                <a:latin typeface="+mj-lt"/>
              </a:rPr>
              <a:t>impossible</a:t>
            </a:r>
            <a:r>
              <a:rPr lang="en-US" altLang="en-US" sz="2800" dirty="0">
                <a:latin typeface="+mj-lt"/>
              </a:rPr>
              <a:t>, the probability of the event is 0.</a:t>
            </a:r>
          </a:p>
          <a:p>
            <a:r>
              <a:rPr lang="en-US" altLang="en-US" sz="2800" dirty="0">
                <a:latin typeface="+mj-lt"/>
              </a:rPr>
              <a:t>3. If an event is a </a:t>
            </a:r>
            <a:r>
              <a:rPr lang="en-US" altLang="en-US" sz="2800" b="1" dirty="0">
                <a:latin typeface="+mj-lt"/>
              </a:rPr>
              <a:t>certainty, </a:t>
            </a:r>
            <a:r>
              <a:rPr lang="en-US" altLang="en-US" sz="2800" dirty="0">
                <a:latin typeface="+mj-lt"/>
              </a:rPr>
              <a:t>the probability of the event is 1.</a:t>
            </a:r>
          </a:p>
          <a:p>
            <a:r>
              <a:rPr lang="en-US" altLang="en-US" sz="2800" dirty="0">
                <a:latin typeface="+mj-lt"/>
              </a:rPr>
              <a:t>4. If </a:t>
            </a:r>
            <a:r>
              <a:rPr lang="en-US" altLang="en-US" sz="2800" i="1" dirty="0">
                <a:latin typeface="+mj-lt"/>
              </a:rPr>
              <a:t>S</a:t>
            </a:r>
            <a:r>
              <a:rPr lang="en-US" altLang="en-US" sz="2800" dirty="0">
                <a:latin typeface="+mj-lt"/>
              </a:rPr>
              <a:t> = {</a:t>
            </a:r>
            <a:r>
              <a:rPr lang="en-US" altLang="en-US" sz="2800" i="1" dirty="0">
                <a:latin typeface="+mj-lt"/>
              </a:rPr>
              <a:t>e</a:t>
            </a:r>
            <a:r>
              <a:rPr lang="en-US" altLang="en-US" sz="2800" baseline="-25000" dirty="0">
                <a:latin typeface="+mj-lt"/>
              </a:rPr>
              <a:t>1</a:t>
            </a:r>
            <a:r>
              <a:rPr lang="en-US" altLang="en-US" sz="2800" dirty="0">
                <a:latin typeface="+mj-lt"/>
              </a:rPr>
              <a:t>, </a:t>
            </a:r>
            <a:r>
              <a:rPr lang="en-US" altLang="en-US" sz="2800" i="1" dirty="0">
                <a:latin typeface="+mj-lt"/>
              </a:rPr>
              <a:t>e</a:t>
            </a:r>
            <a:r>
              <a:rPr lang="en-US" altLang="en-US" sz="2800" baseline="-25000" dirty="0">
                <a:latin typeface="+mj-lt"/>
              </a:rPr>
              <a:t>2</a:t>
            </a:r>
            <a:r>
              <a:rPr lang="en-US" altLang="en-US" sz="2800" dirty="0">
                <a:latin typeface="+mj-lt"/>
              </a:rPr>
              <a:t>, …, </a:t>
            </a:r>
            <a:r>
              <a:rPr lang="en-US" altLang="en-US" sz="2800" i="1" dirty="0">
                <a:latin typeface="+mj-lt"/>
              </a:rPr>
              <a:t>e</a:t>
            </a:r>
            <a:r>
              <a:rPr lang="en-US" altLang="en-US" sz="2800" i="1" baseline="-25000" dirty="0">
                <a:latin typeface="+mj-lt"/>
              </a:rPr>
              <a:t>n</a:t>
            </a:r>
            <a:r>
              <a:rPr lang="en-US" altLang="en-US" sz="2800" dirty="0">
                <a:latin typeface="+mj-lt"/>
              </a:rPr>
              <a:t>}, then </a:t>
            </a:r>
          </a:p>
          <a:p>
            <a:endParaRPr lang="en-US" altLang="en-US" sz="2800" dirty="0">
              <a:latin typeface="+mj-lt"/>
            </a:endParaRPr>
          </a:p>
          <a:p>
            <a:r>
              <a:rPr lang="en-US" altLang="en-US" sz="2800" dirty="0">
                <a:latin typeface="+mj-lt"/>
              </a:rPr>
              <a:t>			</a:t>
            </a:r>
            <a:r>
              <a:rPr lang="en-US" altLang="en-US" sz="2800" i="1" dirty="0">
                <a:latin typeface="+mj-lt"/>
              </a:rPr>
              <a:t>P</a:t>
            </a:r>
            <a:r>
              <a:rPr lang="en-US" altLang="en-US" sz="2800" dirty="0">
                <a:latin typeface="+mj-lt"/>
              </a:rPr>
              <a:t>(</a:t>
            </a:r>
            <a:r>
              <a:rPr lang="en-US" altLang="en-US" sz="2800" i="1" dirty="0">
                <a:latin typeface="+mj-lt"/>
              </a:rPr>
              <a:t>e</a:t>
            </a:r>
            <a:r>
              <a:rPr lang="en-US" altLang="en-US" sz="2800" baseline="-25000" dirty="0">
                <a:latin typeface="+mj-lt"/>
              </a:rPr>
              <a:t>1</a:t>
            </a:r>
            <a:r>
              <a:rPr lang="en-US" altLang="en-US" sz="2800" dirty="0">
                <a:latin typeface="+mj-lt"/>
              </a:rPr>
              <a:t>) + </a:t>
            </a:r>
            <a:r>
              <a:rPr lang="en-US" altLang="en-US" sz="2800" i="1" dirty="0">
                <a:latin typeface="+mj-lt"/>
              </a:rPr>
              <a:t>P</a:t>
            </a:r>
            <a:r>
              <a:rPr lang="en-US" altLang="en-US" sz="2800" dirty="0">
                <a:latin typeface="+mj-lt"/>
              </a:rPr>
              <a:t>(</a:t>
            </a:r>
            <a:r>
              <a:rPr lang="en-US" altLang="en-US" sz="2800" i="1" dirty="0">
                <a:latin typeface="+mj-lt"/>
              </a:rPr>
              <a:t>e</a:t>
            </a:r>
            <a:r>
              <a:rPr lang="en-US" altLang="en-US" sz="2800" baseline="-25000" dirty="0">
                <a:latin typeface="+mj-lt"/>
              </a:rPr>
              <a:t>2</a:t>
            </a:r>
            <a:r>
              <a:rPr lang="en-US" altLang="en-US" sz="2800" dirty="0">
                <a:latin typeface="+mj-lt"/>
              </a:rPr>
              <a:t>) + … + </a:t>
            </a:r>
            <a:r>
              <a:rPr lang="en-US" altLang="en-US" sz="2800" i="1" dirty="0">
                <a:latin typeface="+mj-lt"/>
              </a:rPr>
              <a:t>P</a:t>
            </a:r>
            <a:r>
              <a:rPr lang="en-US" altLang="en-US" sz="2800" dirty="0">
                <a:latin typeface="+mj-lt"/>
              </a:rPr>
              <a:t>(</a:t>
            </a:r>
            <a:r>
              <a:rPr lang="en-US" altLang="en-US" sz="2800" i="1" dirty="0">
                <a:latin typeface="+mj-lt"/>
              </a:rPr>
              <a:t>e</a:t>
            </a:r>
            <a:r>
              <a:rPr lang="en-US" altLang="en-US" sz="2800" i="1" baseline="-25000" dirty="0">
                <a:latin typeface="+mj-lt"/>
              </a:rPr>
              <a:t>n</a:t>
            </a:r>
            <a:r>
              <a:rPr lang="en-US" altLang="en-US" sz="2800" dirty="0">
                <a:latin typeface="+mj-lt"/>
              </a:rPr>
              <a:t>) = 1. </a:t>
            </a:r>
          </a:p>
        </p:txBody>
      </p:sp>
    </p:spTree>
    <p:extLst>
      <p:ext uri="{BB962C8B-B14F-4D97-AF65-F5344CB8AC3E}">
        <p14:creationId xmlns:p14="http://schemas.microsoft.com/office/powerpoint/2010/main" val="31224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C0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None/>
            </a:pPr>
            <a:endParaRPr sz="9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98" name="Shape 59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99" name="Shape 59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00" name="Shape 6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114285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None/>
            </a:pPr>
            <a:endParaRPr sz="28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2508</Words>
  <Application>Microsoft Macintosh PowerPoint</Application>
  <PresentationFormat>Custom</PresentationFormat>
  <Paragraphs>581</Paragraphs>
  <Slides>90</Slides>
  <Notes>78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White</vt:lpstr>
      <vt:lpstr>Equation</vt:lpstr>
      <vt:lpstr>Ecuación</vt:lpstr>
      <vt:lpstr>Imagen de mapa de bits</vt:lpstr>
      <vt:lpstr>Microsoft Equation</vt:lpstr>
      <vt:lpstr>PowerPoint Presentation</vt:lpstr>
      <vt:lpstr>LEARNING OBJECTIVES</vt:lpstr>
      <vt:lpstr>PowerPoint Presentation</vt:lpstr>
      <vt:lpstr>PowerPoint Presentation</vt:lpstr>
      <vt:lpstr>Probability</vt:lpstr>
      <vt:lpstr>Probability</vt:lpstr>
      <vt:lpstr>Assigning Probabilities</vt:lpstr>
      <vt:lpstr>Sample Space</vt:lpstr>
      <vt:lpstr>Probability</vt:lpstr>
      <vt:lpstr>Independence</vt:lpstr>
      <vt:lpstr>Conditional Probability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Probability distributions</vt:lpstr>
      <vt:lpstr>Probability distributions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what is Data Science?</vt:lpstr>
      <vt:lpstr>Probability and Statistics</vt:lpstr>
      <vt:lpstr>Tom Mitchell’s Definition of Learning</vt:lpstr>
      <vt:lpstr>Learning from Data</vt:lpstr>
      <vt:lpstr>Supervised Learning: Classification</vt:lpstr>
      <vt:lpstr>Classification Applications </vt:lpstr>
      <vt:lpstr>Supervised Learning: Regression</vt:lpstr>
      <vt:lpstr>Modeling</vt:lpstr>
      <vt:lpstr>Modeling</vt:lpstr>
      <vt:lpstr>Modeling - Linear Models</vt:lpstr>
      <vt:lpstr>Modeling</vt:lpstr>
      <vt:lpstr>Unsupervised Learning: Clustering</vt:lpstr>
      <vt:lpstr>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Projects Timeline</vt:lpstr>
      <vt:lpstr>Projects Timeline</vt:lpstr>
      <vt:lpstr>Project 1</vt:lpstr>
      <vt:lpstr>DUE DATE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Nik Brown</cp:lastModifiedBy>
  <cp:revision>26</cp:revision>
  <dcterms:modified xsi:type="dcterms:W3CDTF">2017-04-02T23:44:30Z</dcterms:modified>
</cp:coreProperties>
</file>